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56" r:id="rId6"/>
    <p:sldId id="893" r:id="rId7"/>
    <p:sldId id="896" r:id="rId8"/>
    <p:sldId id="894" r:id="rId9"/>
    <p:sldId id="897" r:id="rId10"/>
    <p:sldId id="892" r:id="rId11"/>
    <p:sldId id="886" r:id="rId12"/>
    <p:sldId id="899" r:id="rId13"/>
    <p:sldId id="901" r:id="rId14"/>
    <p:sldId id="898" r:id="rId15"/>
    <p:sldId id="900" r:id="rId16"/>
    <p:sldId id="879" r:id="rId17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11761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23523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35285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47046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58807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3070568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582330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4094092" algn="l" defTabSz="1023523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6813536-4A2A-4114-AC70-584D0CCB186F}">
          <p14:sldIdLst>
            <p14:sldId id="256"/>
            <p14:sldId id="893"/>
            <p14:sldId id="896"/>
            <p14:sldId id="894"/>
            <p14:sldId id="897"/>
            <p14:sldId id="892"/>
            <p14:sldId id="886"/>
            <p14:sldId id="899"/>
            <p14:sldId id="901"/>
            <p14:sldId id="898"/>
            <p14:sldId id="900"/>
          </p14:sldIdLst>
        </p14:section>
        <p14:section name="Untitled Section" id="{8DF62B9E-E28A-4E10-ACFA-36479F68DE71}">
          <p14:sldIdLst>
            <p14:sldId id="8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C6C"/>
    <a:srgbClr val="FF9900"/>
    <a:srgbClr val="FFFFFF"/>
    <a:srgbClr val="C00000"/>
    <a:srgbClr val="FFCC99"/>
    <a:srgbClr val="0872A6"/>
    <a:srgbClr val="CC6600"/>
    <a:srgbClr val="008000"/>
    <a:srgbClr val="0066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43" autoAdjust="0"/>
    <p:restoredTop sz="99648" autoAdjust="0"/>
  </p:normalViewPr>
  <p:slideViewPr>
    <p:cSldViewPr>
      <p:cViewPr varScale="1">
        <p:scale>
          <a:sx n="77" d="100"/>
          <a:sy n="77" d="100"/>
        </p:scale>
        <p:origin x="230" y="58"/>
      </p:cViewPr>
      <p:guideLst>
        <p:guide orient="horz" pos="216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3" d="100"/>
        <a:sy n="83" d="100"/>
      </p:scale>
      <p:origin x="0" y="-976"/>
    </p:cViewPr>
  </p:sorterViewPr>
  <p:notesViewPr>
    <p:cSldViewPr>
      <p:cViewPr varScale="1">
        <p:scale>
          <a:sx n="57" d="100"/>
          <a:sy n="57" d="100"/>
        </p:scale>
        <p:origin x="3346" y="62"/>
      </p:cViewPr>
      <p:guideLst>
        <p:guide orient="horz" pos="3127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75" cy="4966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861" y="0"/>
            <a:ext cx="2946275" cy="4966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5241A0-8D54-49E2-960A-8064867E6FBE}" type="datetimeFigureOut">
              <a:rPr lang="en-US"/>
              <a:pPr>
                <a:defRPr/>
              </a:pPr>
              <a:t>3/2/2015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272"/>
            <a:ext cx="2946275" cy="4966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861" y="9428272"/>
            <a:ext cx="2946275" cy="4966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AD141E7-8887-432E-BDD1-9BF128B28D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89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275" cy="49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861" y="0"/>
            <a:ext cx="2946275" cy="49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384" y="4715831"/>
            <a:ext cx="5436908" cy="4466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72"/>
            <a:ext cx="2946275" cy="49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861" y="9428272"/>
            <a:ext cx="2946275" cy="496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2" tIns="46587" rIns="93172" bIns="4658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AF60FA8-7B3F-4A7C-8F0E-23C53659501D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300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511761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102352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53528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2047046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558807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70568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82330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94092" algn="l" defTabSz="1023523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6339BF-1857-454F-929A-AD4F39B67476}" type="slidenum">
              <a:rPr lang="de-DE" smtClean="0"/>
              <a:pPr/>
              <a:t>1</a:t>
            </a:fld>
            <a:endParaRPr lang="de-DE" smtClean="0"/>
          </a:p>
        </p:txBody>
      </p:sp>
    </p:spTree>
    <p:extLst>
      <p:ext uri="{BB962C8B-B14F-4D97-AF65-F5344CB8AC3E}">
        <p14:creationId xmlns:p14="http://schemas.microsoft.com/office/powerpoint/2010/main" val="29398489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68864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1249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1295400" y="1087438"/>
            <a:ext cx="7245350" cy="5435600"/>
          </a:xfrm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dirty="0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6339BF-1857-454F-929A-AD4F39B67476}" type="slidenum">
              <a:rPr lang="de-DE" smtClean="0">
                <a:solidFill>
                  <a:prstClr val="black"/>
                </a:solidFill>
              </a:rPr>
              <a:pPr/>
              <a:t>12</a:t>
            </a:fld>
            <a:endParaRPr lang="de-DE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5970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0467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6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89239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3437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66103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2292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4446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F60FA8-7B3F-4A7C-8F0E-23C53659501D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65057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876004"/>
            <a:ext cx="6478588" cy="2876003"/>
          </a:xfrm>
          <a:solidFill>
            <a:srgbClr val="0872A6"/>
          </a:solidFill>
        </p:spPr>
        <p:txBody>
          <a:bodyPr lIns="402962" tIns="201480" rIns="402962" bIns="402962"/>
          <a:lstStyle>
            <a:lvl1pPr>
              <a:lnSpc>
                <a:spcPct val="110000"/>
              </a:lnSpc>
              <a:defRPr sz="35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dirty="0" smtClean="0"/>
              <a:t>Gs </a:t>
            </a:r>
            <a:fld id="{88C20E53-3621-42ED-A9C5-9CBA2B2CF1F0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72A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064388" y="6403337"/>
            <a:ext cx="719139" cy="306633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‹#›</a:t>
            </a:fld>
            <a:r>
              <a:rPr lang="de-DE" dirty="0" smtClean="0"/>
              <a:t>/12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1556792"/>
            <a:ext cx="8421688" cy="484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2276872"/>
            <a:ext cx="8421688" cy="33687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1325" y="6403337"/>
            <a:ext cx="719139" cy="30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646464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8C20E53-3621-42ED-A9C5-9CBA2B2CF1F0}" type="slidenum">
              <a:rPr lang="de-DE" smtClean="0"/>
              <a:pPr>
                <a:defRPr/>
              </a:pPr>
              <a:t>‹#›</a:t>
            </a:fld>
            <a:r>
              <a:rPr lang="de-DE" dirty="0" smtClean="0"/>
              <a:t>/12</a:t>
            </a:r>
            <a:endParaRPr lang="de-DE" dirty="0"/>
          </a:p>
        </p:txBody>
      </p:sp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358775" y="1196752"/>
            <a:ext cx="8421688" cy="0"/>
          </a:xfrm>
          <a:prstGeom prst="line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102352" tIns="51176" rIns="102352" bIns="51176"/>
          <a:lstStyle/>
          <a:p>
            <a:pPr>
              <a:defRPr/>
            </a:pPr>
            <a:endParaRPr lang="en-US" dirty="0"/>
          </a:p>
        </p:txBody>
      </p:sp>
      <p:pic>
        <p:nvPicPr>
          <p:cNvPr id="4" name="Picture 2" descr="C:\Users\ahussain\Desktop\IRENA-logo-PMS307\IRENA-logo-PMS307\IRENA_PMS307-CMYK00080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3" y="188640"/>
            <a:ext cx="3024337" cy="882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09" r:id="rId1"/>
    <p:sldLayoutId id="2147484199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0872A6"/>
          </a:solidFill>
          <a:latin typeface="ITC Avant Garde Gothic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5pPr>
      <a:lvl6pPr marL="511761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6pPr>
      <a:lvl7pPr marL="1023523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7pPr>
      <a:lvl8pPr marL="1535285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8pPr>
      <a:lvl9pPr marL="2047046" algn="l" rtl="0" fontAlgn="base">
        <a:spcBef>
          <a:spcPct val="0"/>
        </a:spcBef>
        <a:spcAft>
          <a:spcPct val="0"/>
        </a:spcAft>
        <a:defRPr sz="2700" b="1">
          <a:solidFill>
            <a:srgbClr val="E10019"/>
          </a:solidFill>
          <a:latin typeface="Arial" charset="0"/>
          <a:cs typeface="Arial" charset="0"/>
        </a:defRPr>
      </a:lvl9pPr>
    </p:titleStyle>
    <p:bodyStyle>
      <a:lvl1pPr marL="383821" indent="-38382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831612" indent="-319851" algn="l" rtl="0" eaLnBrk="0" fontAlgn="base" hangingPunct="0">
        <a:lnSpc>
          <a:spcPct val="130000"/>
        </a:lnSpc>
        <a:spcBef>
          <a:spcPct val="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2pPr>
      <a:lvl3pPr marL="1279403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cs typeface="+mn-cs"/>
        </a:defRPr>
      </a:lvl3pPr>
      <a:lvl4pPr marL="1791165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cs typeface="+mn-cs"/>
        </a:defRPr>
      </a:lvl4pPr>
      <a:lvl5pPr marL="2302926" indent="-255881" algn="l" rtl="0" eaLnBrk="0" fontAlgn="base" hangingPunct="0">
        <a:lnSpc>
          <a:spcPct val="150000"/>
        </a:lnSpc>
        <a:spcBef>
          <a:spcPct val="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cs typeface="+mn-cs"/>
        </a:defRPr>
      </a:lvl5pPr>
      <a:lvl6pPr marL="2814688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332645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838210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4349972" indent="-255881" algn="l" rtl="0" fontAlgn="base">
        <a:lnSpc>
          <a:spcPct val="150000"/>
        </a:lnSpc>
        <a:spcBef>
          <a:spcPct val="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1761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3523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35285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47046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58807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70568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82330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94092" algn="l" defTabSz="102352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12776"/>
            <a:ext cx="7524328" cy="277230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000" dirty="0" smtClean="0">
                <a:latin typeface="Calibri" panose="020F0502020204030204" pitchFamily="34" charset="0"/>
              </a:rPr>
              <a:t>Introduction, objective and scope of the meeting</a:t>
            </a:r>
            <a:r>
              <a:rPr lang="en-US" sz="4000" dirty="0">
                <a:latin typeface="Calibri" panose="020F0502020204030204" pitchFamily="34" charset="0"/>
              </a:rPr>
              <a:t/>
            </a:r>
            <a:br>
              <a:rPr lang="en-US" sz="4000" dirty="0">
                <a:latin typeface="Calibri" panose="020F0502020204030204" pitchFamily="34" charset="0"/>
              </a:rPr>
            </a:br>
            <a:r>
              <a:rPr lang="en-US" sz="1600" dirty="0" smtClean="0">
                <a:latin typeface="Calibri" pitchFamily="34" charset="0"/>
              </a:rPr>
              <a:t/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Addressing </a:t>
            </a:r>
            <a:r>
              <a:rPr lang="en-US" sz="1600" dirty="0">
                <a:latin typeface="Calibri" pitchFamily="34" charset="0"/>
              </a:rPr>
              <a:t>variable renewables in long-term energy planning (AVRIL</a:t>
            </a:r>
            <a:r>
              <a:rPr lang="en-US" sz="1600" dirty="0" smtClean="0">
                <a:latin typeface="Calibri" pitchFamily="34" charset="0"/>
              </a:rPr>
              <a:t>)</a:t>
            </a:r>
            <a:br>
              <a:rPr lang="en-US" sz="1600" dirty="0" smtClean="0">
                <a:latin typeface="Calibri" pitchFamily="34" charset="0"/>
              </a:rPr>
            </a:br>
            <a:r>
              <a:rPr lang="en-US" sz="1600" dirty="0" smtClean="0">
                <a:latin typeface="Calibri" pitchFamily="34" charset="0"/>
              </a:rPr>
              <a:t>March 2-3, 2015, Bonn, Germany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8" b="4241"/>
          <a:stretch/>
        </p:blipFill>
        <p:spPr>
          <a:xfrm>
            <a:off x="684179" y="4437112"/>
            <a:ext cx="7775642" cy="18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Scope of the AVRIL project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448780"/>
            <a:ext cx="8352929" cy="480889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Long-term planning 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Improving planning methodologies for capacity expansion in developing countries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400" b="1" dirty="0" smtClean="0">
                <a:latin typeface="Calibri" panose="020F0502020204030204" pitchFamily="34" charset="0"/>
              </a:rPr>
              <a:t>With linkages to other IRENA projects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Short-term planning [Grid stability assessment methodology]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Island transition planning 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Techno- economic assessment of technology solutions [smart grids, storage </a:t>
            </a:r>
            <a:r>
              <a:rPr lang="en-US" sz="2000" dirty="0" err="1" smtClean="0">
                <a:latin typeface="Calibri" panose="020F0502020204030204" pitchFamily="34" charset="0"/>
              </a:rPr>
              <a:t>etc</a:t>
            </a:r>
            <a:r>
              <a:rPr lang="en-US" sz="2000" dirty="0" smtClean="0">
                <a:latin typeface="Calibri" panose="020F0502020204030204" pitchFamily="34" charset="0"/>
              </a:rPr>
              <a:t>]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Policy and regulation to support the RE integration into a power system [roadmaps, grid codes, guidelines]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Institutional aspects of planning [governance planning]</a:t>
            </a:r>
          </a:p>
          <a:p>
            <a:pPr lvl="1">
              <a:lnSpc>
                <a:spcPct val="100000"/>
              </a:lnSpc>
            </a:pPr>
            <a:r>
              <a:rPr lang="en-US" sz="2000" dirty="0" smtClean="0">
                <a:latin typeface="Calibri" panose="020F0502020204030204" pitchFamily="34" charset="0"/>
              </a:rPr>
              <a:t>RE integration costs</a:t>
            </a:r>
          </a:p>
          <a:p>
            <a:pPr lvl="2">
              <a:lnSpc>
                <a:spcPct val="100000"/>
              </a:lnSpc>
            </a:pPr>
            <a:r>
              <a:rPr lang="en-US" sz="1600" dirty="0" smtClean="0">
                <a:latin typeface="Calibri" panose="020F0502020204030204" pitchFamily="34" charset="0"/>
              </a:rPr>
              <a:t>System level</a:t>
            </a:r>
          </a:p>
          <a:p>
            <a:pPr lvl="2">
              <a:lnSpc>
                <a:spcPct val="100000"/>
              </a:lnSpc>
            </a:pPr>
            <a:r>
              <a:rPr lang="en-US" sz="1600" dirty="0" smtClean="0">
                <a:latin typeface="Calibri" panose="020F0502020204030204" pitchFamily="34" charset="0"/>
              </a:rPr>
              <a:t>Component level</a:t>
            </a:r>
          </a:p>
          <a:p>
            <a:pPr lvl="2">
              <a:lnSpc>
                <a:spcPct val="100000"/>
              </a:lnSpc>
            </a:pPr>
            <a:r>
              <a:rPr lang="en-US" sz="1600" dirty="0" smtClean="0">
                <a:latin typeface="Calibri" panose="020F0502020204030204" pitchFamily="34" charset="0"/>
              </a:rPr>
              <a:t>Grid level</a:t>
            </a:r>
          </a:p>
          <a:p>
            <a:pPr lvl="1">
              <a:lnSpc>
                <a:spcPct val="100000"/>
              </a:lnSpc>
            </a:pPr>
            <a:endParaRPr 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10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919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Agenda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448780"/>
            <a:ext cx="8352929" cy="480889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Presentations of North African perspective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System impacts of VRE on reliability of a power system </a:t>
            </a: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Identifying planning time horizon and relevant tools</a:t>
            </a: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How to improve the representation of RE in a capacity expansion models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Communication of the results: Structure of the report and next steps</a:t>
            </a:r>
            <a:endParaRPr lang="en-US" sz="2800" b="1" dirty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11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6387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700808"/>
            <a:ext cx="7020272" cy="2880319"/>
          </a:xfrm>
          <a:solidFill>
            <a:srgbClr val="06557C"/>
          </a:solidFill>
        </p:spPr>
        <p:txBody>
          <a:bodyPr/>
          <a:lstStyle/>
          <a:p>
            <a:r>
              <a:rPr lang="en-US" sz="3200" kern="1200" spc="-100" dirty="0" smtClean="0">
                <a:latin typeface="Calibri" pitchFamily="34" charset="0"/>
                <a:cs typeface="Arial" pitchFamily="34" charset="0"/>
              </a:rPr>
              <a:t>Thank you for your attention</a:t>
            </a:r>
            <a:r>
              <a:rPr lang="en-US" sz="2800" b="0" kern="1200" spc="-100" dirty="0" smtClean="0">
                <a:latin typeface="Calibri" pitchFamily="34" charset="0"/>
                <a:cs typeface="Arial" pitchFamily="34" charset="0"/>
              </a:rPr>
              <a:t/>
            </a:r>
            <a:br>
              <a:rPr lang="en-US" sz="2800" b="0" kern="1200" spc="-100" dirty="0" smtClean="0">
                <a:latin typeface="Calibri" pitchFamily="34" charset="0"/>
                <a:cs typeface="Arial" pitchFamily="34" charset="0"/>
              </a:rPr>
            </a:br>
            <a:r>
              <a:rPr lang="en-US" sz="2800" b="0" kern="1200" spc="-100" dirty="0">
                <a:latin typeface="Calibri" pitchFamily="34" charset="0"/>
                <a:cs typeface="Arial" pitchFamily="34" charset="0"/>
              </a:rPr>
              <a:t/>
            </a:r>
            <a:br>
              <a:rPr lang="en-US" sz="2800" b="0" kern="1200" spc="-100" dirty="0">
                <a:latin typeface="Calibri" pitchFamily="34" charset="0"/>
                <a:cs typeface="Arial" pitchFamily="34" charset="0"/>
              </a:rPr>
            </a:br>
            <a:r>
              <a:rPr lang="en-US" sz="2000" b="0" kern="1200" spc="-100" dirty="0" smtClean="0">
                <a:latin typeface="Calibri" pitchFamily="34" charset="0"/>
                <a:cs typeface="Arial" pitchFamily="34" charset="0"/>
              </a:rPr>
              <a:t>Asami Miketa</a:t>
            </a:r>
            <a:r>
              <a:rPr lang="en-US" sz="2000" b="0" kern="1200" spc="-100" dirty="0">
                <a:latin typeface="Calibri" pitchFamily="34" charset="0"/>
                <a:cs typeface="Arial" pitchFamily="34" charset="0"/>
              </a:rPr>
              <a:t/>
            </a:r>
            <a:br>
              <a:rPr lang="en-US" sz="2000" b="0" kern="1200" spc="-100" dirty="0">
                <a:latin typeface="Calibri" pitchFamily="34" charset="0"/>
                <a:cs typeface="Arial" pitchFamily="34" charset="0"/>
              </a:rPr>
            </a:br>
            <a:r>
              <a:rPr lang="en-US" sz="2000" b="0" kern="1200" spc="-100" dirty="0" smtClean="0">
                <a:latin typeface="Calibri" pitchFamily="34" charset="0"/>
                <a:cs typeface="Arial" pitchFamily="34" charset="0"/>
              </a:rPr>
              <a:t>amiketa@irena.org</a:t>
            </a:r>
            <a:r>
              <a:rPr lang="en-US" sz="2000" b="0" kern="1200" spc="-100" dirty="0">
                <a:latin typeface="Calibri" pitchFamily="34" charset="0"/>
                <a:cs typeface="Arial" pitchFamily="34" charset="0"/>
              </a:rPr>
              <a:t/>
            </a:r>
            <a:br>
              <a:rPr lang="en-US" sz="2000" b="0" kern="1200" spc="-100" dirty="0">
                <a:latin typeface="Calibri" pitchFamily="34" charset="0"/>
                <a:cs typeface="Arial" pitchFamily="34" charset="0"/>
              </a:rPr>
            </a:br>
            <a:r>
              <a:rPr lang="en-US" sz="2000" b="0" kern="1200" spc="-100" dirty="0">
                <a:latin typeface="Calibri" pitchFamily="34" charset="0"/>
                <a:cs typeface="Arial" pitchFamily="34" charset="0"/>
              </a:rPr>
              <a:t>www.irena.org</a:t>
            </a:r>
            <a:endParaRPr lang="en-US" sz="2000" dirty="0" smtClean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86979" y="4977172"/>
            <a:ext cx="8352929" cy="1280501"/>
          </a:xfrm>
          <a:prstGeom prst="rect">
            <a:avLst/>
          </a:prstGeom>
        </p:spPr>
        <p:txBody>
          <a:bodyPr/>
          <a:lstStyle>
            <a:lvl1pPr marL="383821" indent="-38382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31612" indent="-319851" algn="l" rtl="0" eaLnBrk="0" fontAlgn="base" hangingPunct="0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2pPr>
            <a:lvl3pPr marL="1279403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•"/>
              <a:defRPr sz="2700">
                <a:solidFill>
                  <a:schemeClr val="tx1"/>
                </a:solidFill>
                <a:latin typeface="+mn-lt"/>
                <a:cs typeface="+mn-cs"/>
              </a:defRPr>
            </a:lvl3pPr>
            <a:lvl4pPr marL="1791165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–"/>
              <a:defRPr sz="2200">
                <a:solidFill>
                  <a:schemeClr val="tx1"/>
                </a:solidFill>
                <a:latin typeface="+mn-lt"/>
                <a:cs typeface="+mn-cs"/>
              </a:defRPr>
            </a:lvl4pPr>
            <a:lvl5pPr marL="2302926" indent="-255881" algn="l" rt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 sz="2200">
                <a:solidFill>
                  <a:schemeClr val="tx1"/>
                </a:solidFill>
                <a:latin typeface="+mn-lt"/>
                <a:cs typeface="+mn-cs"/>
              </a:defRPr>
            </a:lvl5pPr>
            <a:lvl6pPr marL="2814688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6pPr>
            <a:lvl7pPr marL="332645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7pPr>
            <a:lvl8pPr marL="3838210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8pPr>
            <a:lvl9pPr marL="4349972" indent="-255881" algn="l" rt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en-US" sz="2800" b="1" kern="0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2800" b="1" kern="0" dirty="0" smtClean="0">
                <a:latin typeface="Calibri" panose="020F0502020204030204" pitchFamily="34" charset="0"/>
              </a:rPr>
              <a:t>Let’s move to the self introduction of the participants</a:t>
            </a:r>
            <a:endParaRPr lang="en-US" sz="2800" b="1" kern="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55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Planning for Global Energy </a:t>
            </a:r>
            <a:b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</a:br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Transition</a:t>
            </a:r>
            <a:endParaRPr lang="en-US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556792"/>
            <a:ext cx="8352929" cy="470088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General concerns on the impacts of RE deployment on reliability of power supply</a:t>
            </a: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Strong concerns in countries that are to introduce/scale up RE deployment </a:t>
            </a: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How can we address their concerns at planning stage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Policy and regulation</a:t>
            </a:r>
          </a:p>
          <a:p>
            <a:pPr lvl="1">
              <a:lnSpc>
                <a:spcPct val="100000"/>
              </a:lnSpc>
            </a:pPr>
            <a:r>
              <a:rPr lang="en-US" sz="2800" dirty="0">
                <a:latin typeface="Calibri" panose="020F0502020204030204" pitchFamily="34" charset="0"/>
              </a:rPr>
              <a:t>S</a:t>
            </a:r>
            <a:r>
              <a:rPr lang="en-US" sz="2800" dirty="0" smtClean="0">
                <a:latin typeface="Calibri" panose="020F0502020204030204" pitchFamily="34" charset="0"/>
              </a:rPr>
              <a:t>hort-term infrastructure planning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Long-term infrastructure planning </a:t>
            </a:r>
            <a:endParaRPr lang="en-US" sz="2800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2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768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Queries from MS (1)</a:t>
            </a:r>
            <a:endParaRPr lang="en-US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340768"/>
            <a:ext cx="8352929" cy="491690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How do we assess how much variable RE can we accommodate in the system. And how this is linked with the long-term target? 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Our planning model is suited for a system with hydro and thermal technologies, but we don’t know how to incorporate intermittency of RE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We want a new tool that can help us evaluate the best mix of wind and solar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We want to upgrade our planning models to incorporate better the intermittency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How do we make a long-term plan that is robust against yearly variation of hydro output</a:t>
            </a: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3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73213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Queries from MS (2)</a:t>
            </a:r>
            <a:endParaRPr lang="en-US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340768"/>
            <a:ext cx="8352929" cy="491690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We want IRENA to analyze how the regional integration helps RE deployment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We want IRENA to help writing TOR for our planning model upgrade </a:t>
            </a: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We want IRENA to help building capacity on better long-term planning with RE</a:t>
            </a:r>
          </a:p>
          <a:p>
            <a:pPr>
              <a:lnSpc>
                <a:spcPct val="100000"/>
              </a:lnSpc>
            </a:pPr>
            <a:endParaRPr lang="en-US" sz="2800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IRENA also wants to improve our own SPLAT models 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MESSAGE-based power sector expansion models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Modelled each African county as a single node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Set up for five African regional power pool </a:t>
            </a: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4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99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Responding to MS queries</a:t>
            </a:r>
            <a:endParaRPr lang="en-US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340768"/>
            <a:ext cx="8352929" cy="491690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Synthesize and communicate various practices on how to represent RE in the long-term energy planning modelling tools suited for deployment in developing countries 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Growing number of research papers on this topic mainly in the context of: </a:t>
            </a:r>
          </a:p>
          <a:p>
            <a:pPr lvl="2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Academic researches</a:t>
            </a:r>
          </a:p>
          <a:p>
            <a:pPr lvl="2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European context</a:t>
            </a:r>
          </a:p>
          <a:p>
            <a:pPr lvl="2">
              <a:lnSpc>
                <a:spcPct val="100000"/>
              </a:lnSpc>
            </a:pPr>
            <a:endParaRPr lang="en-US" sz="2400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1</a:t>
            </a:r>
            <a:r>
              <a:rPr lang="en-US" sz="2800" b="1" baseline="30000" dirty="0" smtClean="0">
                <a:latin typeface="Calibri" panose="020F0502020204030204" pitchFamily="34" charset="0"/>
              </a:rPr>
              <a:t>st</a:t>
            </a:r>
            <a:r>
              <a:rPr lang="en-US" sz="2800" b="1" dirty="0" smtClean="0">
                <a:latin typeface="Calibri" panose="020F0502020204030204" pitchFamily="34" charset="0"/>
              </a:rPr>
              <a:t> Phase of AVRIL project: publication of a report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based on inputs from academicians</a:t>
            </a:r>
          </a:p>
          <a:p>
            <a:pPr lvl="1">
              <a:lnSpc>
                <a:spcPct val="100000"/>
              </a:lnSpc>
            </a:pPr>
            <a:endParaRPr lang="en-US" sz="2800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5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277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600" dirty="0" smtClean="0">
                <a:latin typeface="Calibri" panose="020F0502020204030204" pitchFamily="34" charset="0"/>
                <a:cs typeface="Calibri" pitchFamily="34" charset="0"/>
              </a:rPr>
              <a:t>AVRIL rationale</a:t>
            </a:r>
            <a:endParaRPr lang="en-US" sz="36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556792"/>
            <a:ext cx="8352929" cy="470088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Viability of long-term RE targets </a:t>
            </a:r>
          </a:p>
          <a:p>
            <a:pPr lvl="1"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Challenged by system operators and policy makers on the ground of system reliability</a:t>
            </a:r>
          </a:p>
          <a:p>
            <a:pPr lvl="1"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err="1" smtClean="0">
                <a:latin typeface="Calibri" panose="020F0502020204030204" pitchFamily="34" charset="0"/>
              </a:rPr>
              <a:t>Interlinkages</a:t>
            </a:r>
            <a:r>
              <a:rPr lang="en-US" sz="2800" b="1" dirty="0" smtClean="0">
                <a:latin typeface="Calibri" panose="020F0502020204030204" pitchFamily="34" charset="0"/>
              </a:rPr>
              <a:t> with grid planning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Different languages: policy maker, system operator, and energy </a:t>
            </a:r>
            <a:r>
              <a:rPr lang="en-US" sz="2800" b="1" dirty="0" err="1" smtClean="0">
                <a:latin typeface="Calibri" panose="020F0502020204030204" pitchFamily="34" charset="0"/>
              </a:rPr>
              <a:t>modeller</a:t>
            </a: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6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558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Objective of the AVRIL report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556792"/>
            <a:ext cx="8352929" cy="4700881"/>
          </a:xfrm>
        </p:spPr>
        <p:txBody>
          <a:bodyPr/>
          <a:lstStyle/>
          <a:p>
            <a:pPr marL="63970" indent="0">
              <a:lnSpc>
                <a:spcPct val="100000"/>
              </a:lnSpc>
              <a:buNone/>
            </a:pPr>
            <a:r>
              <a:rPr lang="en-US" sz="2800" b="1" dirty="0" smtClean="0">
                <a:latin typeface="Calibri" panose="020F0502020204030204" pitchFamily="34" charset="0"/>
              </a:rPr>
              <a:t>In the context of developing countries;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Assess impacts of VRE relevant for long term policy making</a:t>
            </a:r>
            <a:br>
              <a:rPr lang="en-US" sz="2800" b="1" dirty="0" smtClean="0">
                <a:latin typeface="Calibri" panose="020F0502020204030204" pitchFamily="34" charset="0"/>
              </a:rPr>
            </a:b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Identify pillars  of a robust long-term planning methodology 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Bridge inter-stakeholder knowledge gaps 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Special chapter on island system</a:t>
            </a: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7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21484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Scope of this meeting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448780"/>
            <a:ext cx="8352929" cy="480889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800" b="1" dirty="0" smtClean="0">
                <a:latin typeface="Calibri" panose="020F0502020204030204" pitchFamily="34" charset="0"/>
              </a:rPr>
              <a:t>We have done our homework: Inputs received so far have been synthesized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MS requests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Literature review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IEW special session in June 2014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Experts interviews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>
                <a:latin typeface="Calibri" panose="020F0502020204030204" pitchFamily="34" charset="0"/>
              </a:rPr>
              <a:t>We present our synthesis </a:t>
            </a:r>
            <a:endParaRPr lang="en-US" sz="2800" b="1" dirty="0" smtClean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endParaRPr lang="en-US" b="1" dirty="0">
              <a:latin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2800" b="1" dirty="0">
                <a:latin typeface="Calibri" panose="020F0502020204030204" pitchFamily="34" charset="0"/>
              </a:rPr>
              <a:t>We would like to discuss </a:t>
            </a:r>
            <a:r>
              <a:rPr lang="en-US" sz="2800" b="1" dirty="0" smtClean="0">
                <a:latin typeface="Calibri" panose="020F0502020204030204" pitchFamily="34" charset="0"/>
              </a:rPr>
              <a:t>our synthesis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Identify areas of improvement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Discuss how to improve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>
                <a:latin typeface="Calibri" panose="020F0502020204030204" pitchFamily="34" charset="0"/>
              </a:rPr>
              <a:t>Identify communication gap</a:t>
            </a: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800" b="1" dirty="0" smtClean="0">
              <a:latin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8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8704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421688" cy="700293"/>
          </a:xfrm>
        </p:spPr>
        <p:txBody>
          <a:bodyPr/>
          <a:lstStyle/>
          <a:p>
            <a:r>
              <a:rPr lang="en-US" sz="3200" dirty="0" smtClean="0">
                <a:latin typeface="Calibri" panose="020F0502020204030204" pitchFamily="34" charset="0"/>
                <a:cs typeface="Calibri" pitchFamily="34" charset="0"/>
              </a:rPr>
              <a:t>Format of this meeting</a:t>
            </a:r>
            <a:endParaRPr lang="en-US" sz="32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79" y="1448780"/>
            <a:ext cx="8352929" cy="480889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800" b="1" dirty="0" smtClean="0">
                <a:latin typeface="Calibri" panose="020F0502020204030204" pitchFamily="34" charset="0"/>
              </a:rPr>
              <a:t>Discussion oriented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Short input presentations followed by discussions</a:t>
            </a:r>
          </a:p>
          <a:p>
            <a:pPr lvl="1">
              <a:lnSpc>
                <a:spcPct val="100000"/>
              </a:lnSpc>
            </a:pPr>
            <a:r>
              <a:rPr lang="en-US" sz="2800" dirty="0" smtClean="0">
                <a:latin typeface="Calibri" panose="020F0502020204030204" pitchFamily="34" charset="0"/>
              </a:rPr>
              <a:t>Active participation to discussion is encouraged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800" b="1" dirty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800" b="1" dirty="0" smtClean="0">
                <a:latin typeface="Calibri" panose="020F0502020204030204" pitchFamily="34" charset="0"/>
              </a:rPr>
              <a:t>Keep the perspective of emerging/developing countries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800" b="1" dirty="0" smtClean="0">
                <a:latin typeface="Calibri" panose="020F0502020204030204" pitchFamily="34" charset="0"/>
                <a:sym typeface="Wingdings" panose="05000000000000000000" pitchFamily="2" charset="2"/>
              </a:rPr>
              <a:t> for this meeting keep the North African perspective</a:t>
            </a: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sz="2800" b="1" dirty="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800" b="1" dirty="0" smtClean="0">
                <a:latin typeface="Calibri" panose="020F0502020204030204" pitchFamily="34" charset="0"/>
              </a:rPr>
              <a:t>Scope of this phase of the AVRIL project is relatively fixed to avoid the duplication of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5FDF4-D2FE-483D-8AFC-13EC22B32FDB}" type="slidenum">
              <a:rPr lang="de-DE" smtClean="0"/>
              <a:pPr>
                <a:defRPr/>
              </a:pPr>
              <a:t>9</a:t>
            </a:fld>
            <a:r>
              <a:rPr lang="de-DE" smtClean="0"/>
              <a:t>/12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139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03E42DA0CC9E41AE51D3E789C1BD78" ma:contentTypeVersion="2" ma:contentTypeDescription="Create a new document." ma:contentTypeScope="" ma:versionID="92f25c4f92432b440149d538d9ecade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37F8FF-F18C-4495-B330-1FB330864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2628D9-ADE5-430F-9953-058661C9F55F}">
  <ds:schemaRefs>
    <ds:schemaRef ds:uri="http://schemas.microsoft.com/office/2006/metadata/customXsn"/>
  </ds:schemaRefs>
</ds:datastoreItem>
</file>

<file path=customXml/itemProps3.xml><?xml version="1.0" encoding="utf-8"?>
<ds:datastoreItem xmlns:ds="http://schemas.openxmlformats.org/officeDocument/2006/customXml" ds:itemID="{56345E26-BAC9-47CC-AC35-2632352A3B5B}">
  <ds:schemaRefs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636805F6-CB52-4FF6-A634-180897EA4C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23716</TotalTime>
  <Words>613</Words>
  <Application>Microsoft Office PowerPoint</Application>
  <PresentationFormat>On-screen Show (4:3)</PresentationFormat>
  <Paragraphs>121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ITC Avant Garde Gothic</vt:lpstr>
      <vt:lpstr>Arial</vt:lpstr>
      <vt:lpstr>Calibri</vt:lpstr>
      <vt:lpstr>Wingdings</vt:lpstr>
      <vt:lpstr>Standarddesign</vt:lpstr>
      <vt:lpstr>Introduction, objective and scope of the meeting  Addressing variable renewables in long-term energy planning (AVRIL) March 2-3, 2015, Bonn, Germany</vt:lpstr>
      <vt:lpstr>Planning for Global Energy  Transition</vt:lpstr>
      <vt:lpstr>Queries from MS (1)</vt:lpstr>
      <vt:lpstr>Queries from MS (2)</vt:lpstr>
      <vt:lpstr>Responding to MS queries</vt:lpstr>
      <vt:lpstr>AVRIL rationale</vt:lpstr>
      <vt:lpstr>Objective of the AVRIL report</vt:lpstr>
      <vt:lpstr>Scope of this meeting</vt:lpstr>
      <vt:lpstr>Format of this meeting</vt:lpstr>
      <vt:lpstr>Scope of the AVRIL project</vt:lpstr>
      <vt:lpstr>Agenda</vt:lpstr>
      <vt:lpstr>Thank you for your attention  Asami Miketa amiketa@irena.org www.irena.org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Office</dc:creator>
  <cp:lastModifiedBy>Asami Miketa</cp:lastModifiedBy>
  <cp:revision>2885</cp:revision>
  <cp:lastPrinted>2014-04-01T08:16:02Z</cp:lastPrinted>
  <dcterms:created xsi:type="dcterms:W3CDTF">2010-01-06T11:15:24Z</dcterms:created>
  <dcterms:modified xsi:type="dcterms:W3CDTF">2015-03-02T07:21:03Z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0x010100C603E42DA0CC9E41AE51D3E789C1BD78</vt:lpwstr>
  </property>
</Properties>
</file>