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ami Miketa" initials="AM" lastIdx="3" clrIdx="0">
    <p:extLst>
      <p:ext uri="{19B8F6BF-5375-455C-9EA6-DF929625EA0E}">
        <p15:presenceInfo xmlns:p15="http://schemas.microsoft.com/office/powerpoint/2012/main" userId="S-1-5-21-653272589-3936800030-4198134656-28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768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E89A1E-14BC-456E-B17F-B0B858148B43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6642F-6889-45CE-8594-6CF7B97EC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312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769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710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833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872A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5FDF4-D2FE-483D-8AFC-13EC22B32FD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9992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1556792"/>
            <a:ext cx="8421688" cy="484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2276872"/>
            <a:ext cx="8421688" cy="3368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61325" y="6403337"/>
            <a:ext cx="719139" cy="306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646464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C20E53-3621-42ED-A9C5-9CBA2B2CF1F0}" type="slidenum">
              <a:rPr lang="de-DE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e-DE"/>
          </a:p>
        </p:txBody>
      </p:sp>
      <p:sp>
        <p:nvSpPr>
          <p:cNvPr id="1033" name="Line 9"/>
          <p:cNvSpPr>
            <a:spLocks noChangeShapeType="1"/>
          </p:cNvSpPr>
          <p:nvPr userDrawn="1"/>
        </p:nvSpPr>
        <p:spPr bwMode="auto">
          <a:xfrm>
            <a:off x="358775" y="1196752"/>
            <a:ext cx="8421688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102352" tIns="51176" rIns="102352" bIns="51176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57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0872A6"/>
          </a:solidFill>
          <a:latin typeface="ITC Avant Garde Gothic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5pPr>
      <a:lvl6pPr marL="511761" algn="l" rtl="0" fontAlgn="base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6pPr>
      <a:lvl7pPr marL="1023523" algn="l" rtl="0" fontAlgn="base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7pPr>
      <a:lvl8pPr marL="1535285" algn="l" rtl="0" fontAlgn="base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8pPr>
      <a:lvl9pPr marL="2047046" algn="l" rtl="0" fontAlgn="base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9pPr>
    </p:titleStyle>
    <p:bodyStyle>
      <a:lvl1pPr marL="383821" indent="-383821" algn="l" rtl="0" eaLnBrk="0" fontAlgn="base" hangingPunct="0">
        <a:lnSpc>
          <a:spcPct val="130000"/>
        </a:lnSpc>
        <a:spcBef>
          <a:spcPct val="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831612" indent="-319851" algn="l" rtl="0" eaLnBrk="0" fontAlgn="base" hangingPunct="0">
        <a:lnSpc>
          <a:spcPct val="130000"/>
        </a:lnSpc>
        <a:spcBef>
          <a:spcPct val="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2pPr>
      <a:lvl3pPr marL="1279403" indent="-255881" algn="l" rtl="0" eaLnBrk="0" fontAlgn="base" hangingPunct="0">
        <a:lnSpc>
          <a:spcPct val="150000"/>
        </a:lnSpc>
        <a:spcBef>
          <a:spcPct val="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  <a:cs typeface="+mn-cs"/>
        </a:defRPr>
      </a:lvl3pPr>
      <a:lvl4pPr marL="1791165" indent="-255881" algn="l" rtl="0" eaLnBrk="0" fontAlgn="base" hangingPunct="0">
        <a:lnSpc>
          <a:spcPct val="150000"/>
        </a:lnSpc>
        <a:spcBef>
          <a:spcPct val="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  <a:cs typeface="+mn-cs"/>
        </a:defRPr>
      </a:lvl4pPr>
      <a:lvl5pPr marL="2302926" indent="-255881" algn="l" rtl="0" eaLnBrk="0" fontAlgn="base" hangingPunct="0">
        <a:lnSpc>
          <a:spcPct val="150000"/>
        </a:lnSpc>
        <a:spcBef>
          <a:spcPct val="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5pPr>
      <a:lvl6pPr marL="2814688" indent="-255881" algn="l" rtl="0" fontAlgn="base">
        <a:lnSpc>
          <a:spcPct val="150000"/>
        </a:lnSpc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3326450" indent="-255881" algn="l" rtl="0" fontAlgn="base">
        <a:lnSpc>
          <a:spcPct val="150000"/>
        </a:lnSpc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838210" indent="-255881" algn="l" rtl="0" fontAlgn="base">
        <a:lnSpc>
          <a:spcPct val="150000"/>
        </a:lnSpc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4349972" indent="-255881" algn="l" rtl="0" fontAlgn="base">
        <a:lnSpc>
          <a:spcPct val="150000"/>
        </a:lnSpc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1761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3523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35285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7046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58807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70568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82330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94092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21688" cy="700293"/>
          </a:xfrm>
        </p:spPr>
        <p:txBody>
          <a:bodyPr/>
          <a:lstStyle/>
          <a:p>
            <a:r>
              <a:rPr lang="en-US" sz="3200" dirty="0" smtClean="0">
                <a:latin typeface="Calibri" panose="020F0502020204030204" pitchFamily="34" charset="0"/>
                <a:cs typeface="Calibri" pitchFamily="34" charset="0"/>
              </a:rPr>
              <a:t>Aspects of reliability of a power system</a:t>
            </a:r>
            <a:endParaRPr lang="en-US" sz="3200" dirty="0">
              <a:latin typeface="Calibri" panose="020F0502020204030204" pitchFamily="34" charset="0"/>
              <a:cs typeface="Calibri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897283"/>
              </p:ext>
            </p:extLst>
          </p:nvPr>
        </p:nvGraphicFramePr>
        <p:xfrm>
          <a:off x="251520" y="1524000"/>
          <a:ext cx="8640960" cy="2484120"/>
        </p:xfrm>
        <a:graphic>
          <a:graphicData uri="http://schemas.openxmlformats.org/drawingml/2006/table">
            <a:tbl>
              <a:tblPr firstRow="1" firstCol="1">
                <a:tableStyleId>{08FB837D-C827-4EFA-A057-4D05807E0F7C}</a:tableStyleId>
              </a:tblPr>
              <a:tblGrid>
                <a:gridCol w="1296144"/>
                <a:gridCol w="3744416"/>
                <a:gridCol w="36004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Generation</a:t>
                      </a:r>
                    </a:p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(+ load, DSM and storage)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Networks</a:t>
                      </a:r>
                    </a:p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(T&amp;D)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3C8C9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Adequacy </a:t>
                      </a:r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Sufficient firm capacity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Sufficient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and reliable transport and distribution c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apacity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Security</a:t>
                      </a:r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Flexibility of the system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Robustness to contingency including stability 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Voltage control capability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Robustness to contingency including stability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>
                <a:latin typeface="Calibri" panose="020F0502020204030204" pitchFamily="34" charset="0"/>
              </a:rPr>
              <a:pPr>
                <a:defRPr/>
              </a:pPr>
              <a:t>1</a:t>
            </a:fld>
            <a:r>
              <a:rPr lang="de-DE" dirty="0" smtClean="0">
                <a:latin typeface="Calibri" panose="020F0502020204030204" pitchFamily="34" charset="0"/>
              </a:rPr>
              <a:t>/3</a:t>
            </a:r>
            <a:endParaRPr lang="de-DE" dirty="0">
              <a:latin typeface="Calibri" panose="020F0502020204030204" pitchFamily="34" charset="0"/>
            </a:endParaRPr>
          </a:p>
        </p:txBody>
      </p:sp>
      <p:sp>
        <p:nvSpPr>
          <p:cNvPr id="5" name="Rounded Rectangle 6"/>
          <p:cNvSpPr/>
          <p:nvPr/>
        </p:nvSpPr>
        <p:spPr>
          <a:xfrm>
            <a:off x="251520" y="4941168"/>
            <a:ext cx="8071033" cy="72008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t" anchorCtr="0">
            <a:noAutofit/>
          </a:bodyPr>
          <a:lstStyle/>
          <a:p>
            <a:pPr algn="ctr" defTabSz="8001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Generation from VRE generators is </a:t>
            </a:r>
            <a:r>
              <a:rPr lang="de-DE" sz="2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variable, 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uncertain, </a:t>
            </a:r>
            <a:r>
              <a:rPr lang="en-US" sz="2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location-constrained, 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n</a:t>
            </a:r>
            <a:r>
              <a:rPr lang="de-DE" sz="2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on-synchronous, and </a:t>
            </a:r>
            <a:r>
              <a:rPr lang="de-DE" sz="2000" dirty="0">
                <a:solidFill>
                  <a:srgbClr val="000000"/>
                </a:solidFill>
                <a:latin typeface="Calibri" panose="020F0502020204030204" pitchFamily="34" charset="0"/>
              </a:rPr>
              <a:t>often distributed (connected to distribution grid).</a:t>
            </a:r>
          </a:p>
        </p:txBody>
      </p:sp>
      <p:sp>
        <p:nvSpPr>
          <p:cNvPr id="7" name="Isosceles Triangle 6"/>
          <p:cNvSpPr/>
          <p:nvPr/>
        </p:nvSpPr>
        <p:spPr>
          <a:xfrm>
            <a:off x="1728192" y="4296544"/>
            <a:ext cx="5724128" cy="504056"/>
          </a:xfrm>
          <a:prstGeom prst="triangle">
            <a:avLst/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888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21688" cy="700293"/>
          </a:xfrm>
        </p:spPr>
        <p:txBody>
          <a:bodyPr/>
          <a:lstStyle/>
          <a:p>
            <a:r>
              <a:rPr lang="en-US" sz="3200" dirty="0" smtClean="0">
                <a:latin typeface="Calibri" panose="020F0502020204030204" pitchFamily="34" charset="0"/>
                <a:cs typeface="Calibri" pitchFamily="34" charset="0"/>
              </a:rPr>
              <a:t>Technical properties of VRE and their impacts to the aspects of reliability </a:t>
            </a:r>
            <a:endParaRPr lang="en-US" sz="3200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>
                <a:latin typeface="Calibri" panose="020F0502020204030204" pitchFamily="34" charset="0"/>
              </a:rPr>
              <a:pPr>
                <a:defRPr/>
              </a:pPr>
              <a:t>2</a:t>
            </a:fld>
            <a:r>
              <a:rPr lang="de-DE" dirty="0" smtClean="0">
                <a:latin typeface="Calibri" panose="020F0502020204030204" pitchFamily="34" charset="0"/>
              </a:rPr>
              <a:t>/3</a:t>
            </a:r>
            <a:endParaRPr lang="de-DE" dirty="0">
              <a:latin typeface="Calibri" panose="020F0502020204030204" pitchFamily="34" charset="0"/>
            </a:endParaRP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2909546"/>
              </p:ext>
            </p:extLst>
          </p:nvPr>
        </p:nvGraphicFramePr>
        <p:xfrm>
          <a:off x="157897" y="1447799"/>
          <a:ext cx="8640960" cy="4601171"/>
        </p:xfrm>
        <a:graphic>
          <a:graphicData uri="http://schemas.openxmlformats.org/drawingml/2006/table">
            <a:tbl>
              <a:tblPr firstRow="1" firstCol="1">
                <a:tableStyleId>{08FB837D-C827-4EFA-A057-4D05807E0F7C}</a:tableStyleId>
              </a:tblPr>
              <a:tblGrid>
                <a:gridCol w="1296144"/>
                <a:gridCol w="3744416"/>
                <a:gridCol w="3600400"/>
              </a:tblGrid>
              <a:tr h="102259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Generation</a:t>
                      </a:r>
                    </a:p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(+ load, DSM and storage)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Networks</a:t>
                      </a:r>
                    </a:p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(T&amp;D)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3C8C93"/>
                    </a:solidFill>
                  </a:tcPr>
                </a:tc>
              </a:tr>
              <a:tr h="1111004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Adequacy </a:t>
                      </a:r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dirty="0" smtClean="0">
                          <a:latin typeface="Calibri" panose="020F0502020204030204" pitchFamily="34" charset="0"/>
                        </a:rPr>
                        <a:t>Variability reduces contribution to firm capacity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Location-constraints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may require grid extension and reinforcement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</a:tr>
              <a:tr h="246757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Security</a:t>
                      </a:r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latin typeface="Calibri" panose="020F0502020204030204" pitchFamily="34" charset="0"/>
                        </a:rPr>
                        <a:t>Variability and limited predictability requires system to follow residual load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latin typeface="Calibri" panose="020F0502020204030204" pitchFamily="34" charset="0"/>
                        </a:rPr>
                        <a:t>Lack of inertia and governor response may pose the technical limit to VRE penetration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Location-constraints may change voltage control requirements</a:t>
                      </a:r>
                    </a:p>
                    <a:p>
                      <a:pPr marL="0" marR="0" indent="0" algn="ctr" defTabSz="10235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Distribution level connection may 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affect voltages and protection system coordination</a:t>
                      </a:r>
                    </a:p>
                    <a:p>
                      <a:pPr marL="0" marR="0" indent="0" algn="ctr" defTabSz="10235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RE’s behavior during fault may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affect system stability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714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21688" cy="700293"/>
          </a:xfrm>
        </p:spPr>
        <p:txBody>
          <a:bodyPr/>
          <a:lstStyle/>
          <a:p>
            <a:r>
              <a:rPr lang="en-US" sz="3200" dirty="0" smtClean="0">
                <a:latin typeface="Calibri" panose="020F0502020204030204" pitchFamily="34" charset="0"/>
                <a:cs typeface="Calibri" pitchFamily="34" charset="0"/>
              </a:rPr>
              <a:t>Impacts on the total system costs</a:t>
            </a:r>
            <a:endParaRPr lang="en-US" sz="3200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>
                <a:latin typeface="Calibri" panose="020F0502020204030204" pitchFamily="34" charset="0"/>
              </a:rPr>
              <a:pPr>
                <a:defRPr/>
              </a:pPr>
              <a:t>3</a:t>
            </a:fld>
            <a:r>
              <a:rPr lang="de-DE" dirty="0" smtClean="0">
                <a:latin typeface="Calibri" panose="020F0502020204030204" pitchFamily="34" charset="0"/>
              </a:rPr>
              <a:t>/3</a:t>
            </a:r>
            <a:endParaRPr lang="de-DE" dirty="0">
              <a:latin typeface="Calibri" panose="020F0502020204030204" pitchFamily="34" charset="0"/>
            </a:endParaRP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009547"/>
              </p:ext>
            </p:extLst>
          </p:nvPr>
        </p:nvGraphicFramePr>
        <p:xfrm>
          <a:off x="104256" y="1295400"/>
          <a:ext cx="8640960" cy="2788920"/>
        </p:xfrm>
        <a:graphic>
          <a:graphicData uri="http://schemas.openxmlformats.org/drawingml/2006/table">
            <a:tbl>
              <a:tblPr firstRow="1" firstCol="1">
                <a:tableStyleId>{08FB837D-C827-4EFA-A057-4D05807E0F7C}</a:tableStyleId>
              </a:tblPr>
              <a:tblGrid>
                <a:gridCol w="1296144"/>
                <a:gridCol w="3744416"/>
                <a:gridCol w="3600400"/>
              </a:tblGrid>
              <a:tr h="68580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Generation</a:t>
                      </a:r>
                    </a:p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(+ load, DSM and storage)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Networks</a:t>
                      </a:r>
                    </a:p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(T&amp;D)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3C8C9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Adequacy </a:t>
                      </a:r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dirty="0" smtClean="0">
                          <a:latin typeface="Calibri" panose="020F0502020204030204" pitchFamily="34" charset="0"/>
                        </a:rPr>
                        <a:t>M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</a:rPr>
                        <a:t>ore generation capacity would be needed</a:t>
                      </a:r>
                      <a:endParaRPr lang="en-US" dirty="0" smtClean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dirty="0" smtClean="0">
                          <a:latin typeface="Calibri" panose="020F0502020204030204" pitchFamily="34" charset="0"/>
                        </a:rPr>
                        <a:t>Transmission investment costs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Security</a:t>
                      </a:r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latin typeface="Calibri" panose="020F0502020204030204" pitchFamily="34" charset="0"/>
                        </a:rPr>
                        <a:t>Cost for deploying flexibility measures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latin typeface="Calibri" panose="020F0502020204030204" pitchFamily="34" charset="0"/>
                        </a:rPr>
                        <a:t>Cost for 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</a:rPr>
                        <a:t>device 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</a:rPr>
                        <a:t>to provide inertia and governor response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dirty="0" smtClean="0">
                          <a:latin typeface="Calibri" panose="020F0502020204030204" pitchFamily="34" charset="0"/>
                        </a:rPr>
                        <a:t>Transmission and Distribution network enhancement (new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</a:rPr>
                        <a:t> lines and devises) </a:t>
                      </a:r>
                      <a:endParaRPr lang="en-US" dirty="0" smtClean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58775" y="4419600"/>
            <a:ext cx="8421688" cy="122600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>
                <a:latin typeface="Calibri" panose="020F0502020204030204" pitchFamily="34" charset="0"/>
              </a:rPr>
              <a:t>Flexibility measures include: ramping, demand side management, storage, trade</a:t>
            </a:r>
            <a:endParaRPr lang="en-US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1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</TotalTime>
  <Words>231</Words>
  <Application>Microsoft Office PowerPoint</Application>
  <PresentationFormat>On-screen Show (4:3)</PresentationFormat>
  <Paragraphs>47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ITC Avant Garde Gothic</vt:lpstr>
      <vt:lpstr>Arial</vt:lpstr>
      <vt:lpstr>Calibri</vt:lpstr>
      <vt:lpstr>Wingdings</vt:lpstr>
      <vt:lpstr>Standarddesign</vt:lpstr>
      <vt:lpstr>Aspects of reliability of a power system</vt:lpstr>
      <vt:lpstr>Technical properties of VRE and their impacts to the aspects of reliability </vt:lpstr>
      <vt:lpstr>Impacts on the total system costs</vt:lpstr>
    </vt:vector>
  </TitlesOfParts>
  <Company>PIK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reliability matrix and VRE impacts</dc:title>
  <dc:creator>Falko Ueckerdt</dc:creator>
  <cp:lastModifiedBy>Asami Miketa</cp:lastModifiedBy>
  <cp:revision>58</cp:revision>
  <dcterms:created xsi:type="dcterms:W3CDTF">2015-02-26T09:15:23Z</dcterms:created>
  <dcterms:modified xsi:type="dcterms:W3CDTF">2015-03-02T07:36:14Z</dcterms:modified>
</cp:coreProperties>
</file>