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3" r:id="rId4"/>
  </p:sldMasterIdLst>
  <p:notesMasterIdLst>
    <p:notesMasterId r:id="rId12"/>
  </p:notesMasterIdLst>
  <p:handoutMasterIdLst>
    <p:handoutMasterId r:id="rId13"/>
  </p:handoutMasterIdLst>
  <p:sldIdLst>
    <p:sldId id="725" r:id="rId5"/>
    <p:sldId id="747" r:id="rId6"/>
    <p:sldId id="748" r:id="rId7"/>
    <p:sldId id="749" r:id="rId8"/>
    <p:sldId id="753" r:id="rId9"/>
    <p:sldId id="752" r:id="rId10"/>
    <p:sldId id="731" r:id="rId11"/>
  </p:sldIdLst>
  <p:sldSz cx="9144000" cy="6858000" type="screen4x3"/>
  <p:notesSz cx="6797675" cy="9926638"/>
  <p:defaultTextStyle>
    <a:defPPr>
      <a:defRPr lang="de-DE"/>
    </a:defPPr>
    <a:lvl1pPr algn="l" rtl="0" fontAlgn="base">
      <a:spcBef>
        <a:spcPct val="0"/>
      </a:spcBef>
      <a:spcAft>
        <a:spcPct val="0"/>
      </a:spcAft>
      <a:defRPr sz="1600" kern="1200">
        <a:solidFill>
          <a:schemeClr val="tx1"/>
        </a:solidFill>
        <a:latin typeface="Arial" charset="0"/>
        <a:ea typeface="+mn-ea"/>
        <a:cs typeface="Arial" charset="0"/>
      </a:defRPr>
    </a:lvl1pPr>
    <a:lvl2pPr marL="511761" algn="l" rtl="0" fontAlgn="base">
      <a:spcBef>
        <a:spcPct val="0"/>
      </a:spcBef>
      <a:spcAft>
        <a:spcPct val="0"/>
      </a:spcAft>
      <a:defRPr sz="1600" kern="1200">
        <a:solidFill>
          <a:schemeClr val="tx1"/>
        </a:solidFill>
        <a:latin typeface="Arial" charset="0"/>
        <a:ea typeface="+mn-ea"/>
        <a:cs typeface="Arial" charset="0"/>
      </a:defRPr>
    </a:lvl2pPr>
    <a:lvl3pPr marL="1023523" algn="l" rtl="0" fontAlgn="base">
      <a:spcBef>
        <a:spcPct val="0"/>
      </a:spcBef>
      <a:spcAft>
        <a:spcPct val="0"/>
      </a:spcAft>
      <a:defRPr sz="1600" kern="1200">
        <a:solidFill>
          <a:schemeClr val="tx1"/>
        </a:solidFill>
        <a:latin typeface="Arial" charset="0"/>
        <a:ea typeface="+mn-ea"/>
        <a:cs typeface="Arial" charset="0"/>
      </a:defRPr>
    </a:lvl3pPr>
    <a:lvl4pPr marL="1535285" algn="l" rtl="0" fontAlgn="base">
      <a:spcBef>
        <a:spcPct val="0"/>
      </a:spcBef>
      <a:spcAft>
        <a:spcPct val="0"/>
      </a:spcAft>
      <a:defRPr sz="1600" kern="1200">
        <a:solidFill>
          <a:schemeClr val="tx1"/>
        </a:solidFill>
        <a:latin typeface="Arial" charset="0"/>
        <a:ea typeface="+mn-ea"/>
        <a:cs typeface="Arial" charset="0"/>
      </a:defRPr>
    </a:lvl4pPr>
    <a:lvl5pPr marL="2047046" algn="l" rtl="0" fontAlgn="base">
      <a:spcBef>
        <a:spcPct val="0"/>
      </a:spcBef>
      <a:spcAft>
        <a:spcPct val="0"/>
      </a:spcAft>
      <a:defRPr sz="1600" kern="1200">
        <a:solidFill>
          <a:schemeClr val="tx1"/>
        </a:solidFill>
        <a:latin typeface="Arial" charset="0"/>
        <a:ea typeface="+mn-ea"/>
        <a:cs typeface="Arial" charset="0"/>
      </a:defRPr>
    </a:lvl5pPr>
    <a:lvl6pPr marL="2558807" algn="l" defTabSz="1023523" rtl="0" eaLnBrk="1" latinLnBrk="0" hangingPunct="1">
      <a:defRPr sz="1600" kern="1200">
        <a:solidFill>
          <a:schemeClr val="tx1"/>
        </a:solidFill>
        <a:latin typeface="Arial" charset="0"/>
        <a:ea typeface="+mn-ea"/>
        <a:cs typeface="Arial" charset="0"/>
      </a:defRPr>
    </a:lvl6pPr>
    <a:lvl7pPr marL="3070568" algn="l" defTabSz="1023523" rtl="0" eaLnBrk="1" latinLnBrk="0" hangingPunct="1">
      <a:defRPr sz="1600" kern="1200">
        <a:solidFill>
          <a:schemeClr val="tx1"/>
        </a:solidFill>
        <a:latin typeface="Arial" charset="0"/>
        <a:ea typeface="+mn-ea"/>
        <a:cs typeface="Arial" charset="0"/>
      </a:defRPr>
    </a:lvl7pPr>
    <a:lvl8pPr marL="3582330" algn="l" defTabSz="1023523" rtl="0" eaLnBrk="1" latinLnBrk="0" hangingPunct="1">
      <a:defRPr sz="1600" kern="1200">
        <a:solidFill>
          <a:schemeClr val="tx1"/>
        </a:solidFill>
        <a:latin typeface="Arial" charset="0"/>
        <a:ea typeface="+mn-ea"/>
        <a:cs typeface="Arial" charset="0"/>
      </a:defRPr>
    </a:lvl8pPr>
    <a:lvl9pPr marL="4094092" algn="l" defTabSz="1023523"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Wichmann" initials="JW" lastIdx="1" clrIdx="0"/>
  <p:cmAuthor id="1" name="Stephanie Clarke" initials="SC" lastIdx="1" clrIdx="1"/>
  <p:cmAuthor id="2" name="Nicolas Fichaux" initials="NF" lastIdx="2" clrIdx="2">
    <p:extLst>
      <p:ext uri="{19B8F6BF-5375-455C-9EA6-DF929625EA0E}">
        <p15:presenceInfo xmlns:p15="http://schemas.microsoft.com/office/powerpoint/2012/main" userId="S-1-5-21-653272589-3936800030-4198134656-17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2A0"/>
    <a:srgbClr val="0872A6"/>
    <a:srgbClr val="646464"/>
    <a:srgbClr val="262626"/>
    <a:srgbClr val="FF2929"/>
    <a:srgbClr val="CC6600"/>
    <a:srgbClr val="E10019"/>
    <a:srgbClr val="F4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79201" autoAdjust="0"/>
  </p:normalViewPr>
  <p:slideViewPr>
    <p:cSldViewPr>
      <p:cViewPr>
        <p:scale>
          <a:sx n="96" d="100"/>
          <a:sy n="96" d="100"/>
        </p:scale>
        <p:origin x="1038" y="-168"/>
      </p:cViewPr>
      <p:guideLst>
        <p:guide orient="horz" pos="2161"/>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3153" y="3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274" cy="496671"/>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49863" y="0"/>
            <a:ext cx="2946274" cy="496671"/>
          </a:xfrm>
          <a:prstGeom prst="rect">
            <a:avLst/>
          </a:prstGeom>
        </p:spPr>
        <p:txBody>
          <a:bodyPr vert="horz" lIns="91440" tIns="45720" rIns="91440" bIns="45720" rtlCol="0"/>
          <a:lstStyle>
            <a:lvl1pPr algn="r">
              <a:defRPr sz="1200"/>
            </a:lvl1pPr>
          </a:lstStyle>
          <a:p>
            <a:pPr>
              <a:defRPr/>
            </a:pPr>
            <a:fld id="{245241A0-8D54-49E2-960A-8064867E6FBE}" type="datetimeFigureOut">
              <a:rPr lang="en-US"/>
              <a:pPr>
                <a:defRPr/>
              </a:pPr>
              <a:t>10/19/2021</a:t>
            </a:fld>
            <a:endParaRPr lang="en-US" dirty="0"/>
          </a:p>
        </p:txBody>
      </p:sp>
      <p:sp>
        <p:nvSpPr>
          <p:cNvPr id="4" name="Footer Placeholder 3"/>
          <p:cNvSpPr>
            <a:spLocks noGrp="1"/>
          </p:cNvSpPr>
          <p:nvPr>
            <p:ph type="ftr" sz="quarter" idx="2"/>
          </p:nvPr>
        </p:nvSpPr>
        <p:spPr>
          <a:xfrm>
            <a:off x="2" y="9428273"/>
            <a:ext cx="2946274" cy="496671"/>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49863" y="9428273"/>
            <a:ext cx="2946274" cy="496671"/>
          </a:xfrm>
          <a:prstGeom prst="rect">
            <a:avLst/>
          </a:prstGeom>
        </p:spPr>
        <p:txBody>
          <a:bodyPr vert="horz" lIns="91440" tIns="45720" rIns="91440" bIns="45720" rtlCol="0" anchor="b"/>
          <a:lstStyle>
            <a:lvl1pPr algn="r">
              <a:defRPr sz="1200"/>
            </a:lvl1pPr>
          </a:lstStyle>
          <a:p>
            <a:pPr>
              <a:defRPr/>
            </a:pPr>
            <a:fld id="{EAD141E7-8887-432E-BDD1-9BF128B28DAF}" type="slidenum">
              <a:rPr lang="en-US"/>
              <a:pPr>
                <a:defRPr/>
              </a:pPr>
              <a:t>‹#›</a:t>
            </a:fld>
            <a:endParaRPr lang="en-US" dirty="0"/>
          </a:p>
        </p:txBody>
      </p:sp>
    </p:spTree>
    <p:extLst>
      <p:ext uri="{BB962C8B-B14F-4D97-AF65-F5344CB8AC3E}">
        <p14:creationId xmlns:p14="http://schemas.microsoft.com/office/powerpoint/2010/main" val="103718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2946274" cy="496671"/>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defRPr sz="1200"/>
            </a:lvl1pPr>
          </a:lstStyle>
          <a:p>
            <a:pPr>
              <a:defRPr/>
            </a:pPr>
            <a:endParaRPr lang="de-DE"/>
          </a:p>
        </p:txBody>
      </p:sp>
      <p:sp>
        <p:nvSpPr>
          <p:cNvPr id="6147" name="Rectangle 3"/>
          <p:cNvSpPr>
            <a:spLocks noGrp="1" noChangeArrowheads="1"/>
          </p:cNvSpPr>
          <p:nvPr>
            <p:ph type="dt" idx="1"/>
          </p:nvPr>
        </p:nvSpPr>
        <p:spPr bwMode="auto">
          <a:xfrm>
            <a:off x="3849863" y="0"/>
            <a:ext cx="2946274" cy="496671"/>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lvl1pPr algn="r">
              <a:defRPr sz="1200"/>
            </a:lvl1pPr>
          </a:lstStyle>
          <a:p>
            <a:pPr>
              <a:defRPr/>
            </a:pPr>
            <a:endParaRPr lang="de-DE"/>
          </a:p>
        </p:txBody>
      </p:sp>
      <p:sp>
        <p:nvSpPr>
          <p:cNvPr id="460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0383" y="4715832"/>
            <a:ext cx="5436909" cy="4466648"/>
          </a:xfrm>
          <a:prstGeom prst="rect">
            <a:avLst/>
          </a:prstGeom>
          <a:noFill/>
          <a:ln w="9525">
            <a:noFill/>
            <a:miter lim="800000"/>
            <a:headEnd/>
            <a:tailEnd/>
          </a:ln>
          <a:effectLst/>
        </p:spPr>
        <p:txBody>
          <a:bodyPr vert="horz" wrap="square" lIns="93172" tIns="46587" rIns="93172" bIns="46587"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150" name="Rectangle 6"/>
          <p:cNvSpPr>
            <a:spLocks noGrp="1" noChangeArrowheads="1"/>
          </p:cNvSpPr>
          <p:nvPr>
            <p:ph type="ftr" sz="quarter" idx="4"/>
          </p:nvPr>
        </p:nvSpPr>
        <p:spPr bwMode="auto">
          <a:xfrm>
            <a:off x="2" y="9428273"/>
            <a:ext cx="2946274" cy="496671"/>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defRPr sz="1200"/>
            </a:lvl1pPr>
          </a:lstStyle>
          <a:p>
            <a:pPr>
              <a:defRPr/>
            </a:pPr>
            <a:endParaRPr lang="de-DE"/>
          </a:p>
        </p:txBody>
      </p:sp>
      <p:sp>
        <p:nvSpPr>
          <p:cNvPr id="6151" name="Rectangle 7"/>
          <p:cNvSpPr>
            <a:spLocks noGrp="1" noChangeArrowheads="1"/>
          </p:cNvSpPr>
          <p:nvPr>
            <p:ph type="sldNum" sz="quarter" idx="5"/>
          </p:nvPr>
        </p:nvSpPr>
        <p:spPr bwMode="auto">
          <a:xfrm>
            <a:off x="3849863" y="9428273"/>
            <a:ext cx="2946274" cy="496671"/>
          </a:xfrm>
          <a:prstGeom prst="rect">
            <a:avLst/>
          </a:prstGeom>
          <a:noFill/>
          <a:ln w="9525">
            <a:noFill/>
            <a:miter lim="800000"/>
            <a:headEnd/>
            <a:tailEnd/>
          </a:ln>
          <a:effectLst/>
        </p:spPr>
        <p:txBody>
          <a:bodyPr vert="horz" wrap="square" lIns="93172" tIns="46587" rIns="93172" bIns="46587" numCol="1" anchor="b" anchorCtr="0" compatLnSpc="1">
            <a:prstTxWarp prst="textNoShape">
              <a:avLst/>
            </a:prstTxWarp>
          </a:bodyPr>
          <a:lstStyle>
            <a:lvl1pPr algn="r">
              <a:defRPr sz="1200"/>
            </a:lvl1pPr>
          </a:lstStyle>
          <a:p>
            <a:pPr>
              <a:defRPr/>
            </a:pPr>
            <a:fld id="{BAF60FA8-7B3F-4A7C-8F0E-23C53659501D}" type="slidenum">
              <a:rPr lang="de-DE"/>
              <a:pPr>
                <a:defRPr/>
              </a:pPr>
              <a:t>‹#›</a:t>
            </a:fld>
            <a:endParaRPr lang="de-DE"/>
          </a:p>
        </p:txBody>
      </p:sp>
    </p:spTree>
    <p:extLst>
      <p:ext uri="{BB962C8B-B14F-4D97-AF65-F5344CB8AC3E}">
        <p14:creationId xmlns:p14="http://schemas.microsoft.com/office/powerpoint/2010/main" val="98300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charset="0"/>
        <a:ea typeface="+mn-ea"/>
        <a:cs typeface="Arial" charset="0"/>
      </a:defRPr>
    </a:lvl1pPr>
    <a:lvl2pPr marL="511761" algn="l" rtl="0" eaLnBrk="0" fontAlgn="base" hangingPunct="0">
      <a:spcBef>
        <a:spcPct val="30000"/>
      </a:spcBef>
      <a:spcAft>
        <a:spcPct val="0"/>
      </a:spcAft>
      <a:defRPr sz="1300" kern="1200">
        <a:solidFill>
          <a:schemeClr val="tx1"/>
        </a:solidFill>
        <a:latin typeface="Arial" charset="0"/>
        <a:ea typeface="+mn-ea"/>
        <a:cs typeface="Arial" charset="0"/>
      </a:defRPr>
    </a:lvl2pPr>
    <a:lvl3pPr marL="1023523" algn="l" rtl="0" eaLnBrk="0" fontAlgn="base" hangingPunct="0">
      <a:spcBef>
        <a:spcPct val="30000"/>
      </a:spcBef>
      <a:spcAft>
        <a:spcPct val="0"/>
      </a:spcAft>
      <a:defRPr sz="1300" kern="1200">
        <a:solidFill>
          <a:schemeClr val="tx1"/>
        </a:solidFill>
        <a:latin typeface="Arial" charset="0"/>
        <a:ea typeface="+mn-ea"/>
        <a:cs typeface="Arial" charset="0"/>
      </a:defRPr>
    </a:lvl3pPr>
    <a:lvl4pPr marL="1535285" algn="l" rtl="0" eaLnBrk="0" fontAlgn="base" hangingPunct="0">
      <a:spcBef>
        <a:spcPct val="30000"/>
      </a:spcBef>
      <a:spcAft>
        <a:spcPct val="0"/>
      </a:spcAft>
      <a:defRPr sz="1300" kern="1200">
        <a:solidFill>
          <a:schemeClr val="tx1"/>
        </a:solidFill>
        <a:latin typeface="Arial" charset="0"/>
        <a:ea typeface="+mn-ea"/>
        <a:cs typeface="Arial" charset="0"/>
      </a:defRPr>
    </a:lvl4pPr>
    <a:lvl5pPr marL="2047046" algn="l" rtl="0" eaLnBrk="0" fontAlgn="base" hangingPunct="0">
      <a:spcBef>
        <a:spcPct val="30000"/>
      </a:spcBef>
      <a:spcAft>
        <a:spcPct val="0"/>
      </a:spcAft>
      <a:defRPr sz="1300" kern="1200">
        <a:solidFill>
          <a:schemeClr val="tx1"/>
        </a:solidFill>
        <a:latin typeface="Arial" charset="0"/>
        <a:ea typeface="+mn-ea"/>
        <a:cs typeface="Arial" charset="0"/>
      </a:defRPr>
    </a:lvl5pPr>
    <a:lvl6pPr marL="2558807" algn="l" defTabSz="1023523" rtl="0" eaLnBrk="1" latinLnBrk="0" hangingPunct="1">
      <a:defRPr sz="1300" kern="1200">
        <a:solidFill>
          <a:schemeClr val="tx1"/>
        </a:solidFill>
        <a:latin typeface="+mn-lt"/>
        <a:ea typeface="+mn-ea"/>
        <a:cs typeface="+mn-cs"/>
      </a:defRPr>
    </a:lvl6pPr>
    <a:lvl7pPr marL="3070568" algn="l" defTabSz="1023523" rtl="0" eaLnBrk="1" latinLnBrk="0" hangingPunct="1">
      <a:defRPr sz="1300" kern="1200">
        <a:solidFill>
          <a:schemeClr val="tx1"/>
        </a:solidFill>
        <a:latin typeface="+mn-lt"/>
        <a:ea typeface="+mn-ea"/>
        <a:cs typeface="+mn-cs"/>
      </a:defRPr>
    </a:lvl7pPr>
    <a:lvl8pPr marL="3582330" algn="l" defTabSz="1023523" rtl="0" eaLnBrk="1" latinLnBrk="0" hangingPunct="1">
      <a:defRPr sz="1300" kern="1200">
        <a:solidFill>
          <a:schemeClr val="tx1"/>
        </a:solidFill>
        <a:latin typeface="+mn-lt"/>
        <a:ea typeface="+mn-ea"/>
        <a:cs typeface="+mn-cs"/>
      </a:defRPr>
    </a:lvl8pPr>
    <a:lvl9pPr marL="4094092" algn="l" defTabSz="102352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0" i="0" kern="1200" dirty="0">
                <a:solidFill>
                  <a:schemeClr val="tx1"/>
                </a:solidFill>
                <a:effectLst/>
                <a:latin typeface="Arial" charset="0"/>
                <a:ea typeface="+mn-ea"/>
                <a:cs typeface="Arial" charset="0"/>
              </a:rPr>
              <a:t>The International Renewable Energy Agency (IRENA) produces comprehensive, reliable data sets on renewable energy capacity and use worldwide. </a:t>
            </a:r>
            <a:r>
              <a:rPr lang="en-GB" sz="1300" b="0" i="1" kern="1200" dirty="0">
                <a:solidFill>
                  <a:schemeClr val="tx1"/>
                </a:solidFill>
                <a:effectLst/>
                <a:latin typeface="Arial" charset="0"/>
                <a:ea typeface="+mn-ea"/>
                <a:cs typeface="Arial" charset="0"/>
              </a:rPr>
              <a:t>Renewable Energy Statistics 2021</a:t>
            </a:r>
            <a:r>
              <a:rPr lang="en-GB" sz="1300" b="0" i="0" kern="1200" dirty="0">
                <a:solidFill>
                  <a:schemeClr val="tx1"/>
                </a:solidFill>
                <a:effectLst/>
                <a:latin typeface="Arial" charset="0"/>
                <a:ea typeface="+mn-ea"/>
                <a:cs typeface="Arial" charset="0"/>
              </a:rPr>
              <a:t> provides data sets on power-generation capacity for 2011-2020, actual power generation for 2011-2019 and renewable energy balances for over 130 countries and areas for 2018-2019</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2635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2019, the total amount of electricity generated from renewables was 6 963 </a:t>
            </a:r>
            <a:r>
              <a:rPr lang="en-GB" dirty="0" err="1"/>
              <a:t>TWh</a:t>
            </a:r>
            <a:r>
              <a:rPr lang="en-GB" dirty="0"/>
              <a:t>. Renewable hydro accounted for about 61% of this (4 207 </a:t>
            </a:r>
            <a:r>
              <a:rPr lang="en-GB" dirty="0" err="1"/>
              <a:t>TWh</a:t>
            </a:r>
            <a:r>
              <a:rPr lang="en-GB" dirty="0"/>
              <a:t>), followed by wind energy (1 412 </a:t>
            </a:r>
            <a:r>
              <a:rPr lang="en-GB" dirty="0" err="1"/>
              <a:t>TWh</a:t>
            </a:r>
            <a:r>
              <a:rPr lang="en-GB" dirty="0"/>
              <a:t>), solar energy (693 </a:t>
            </a:r>
            <a:r>
              <a:rPr lang="en-GB" dirty="0" err="1"/>
              <a:t>TWh</a:t>
            </a:r>
            <a:r>
              <a:rPr lang="en-GB" dirty="0"/>
              <a:t>), bioenergy (558 </a:t>
            </a:r>
            <a:r>
              <a:rPr lang="en-GB" dirty="0" err="1"/>
              <a:t>TWh</a:t>
            </a:r>
            <a:r>
              <a:rPr lang="en-GB" dirty="0"/>
              <a:t>), geothermal energy (92 </a:t>
            </a:r>
            <a:r>
              <a:rPr lang="en-GB" dirty="0" err="1"/>
              <a:t>TWh</a:t>
            </a:r>
            <a:r>
              <a:rPr lang="en-GB" dirty="0"/>
              <a:t>) and marine energy (1 </a:t>
            </a:r>
            <a:r>
              <a:rPr lang="en-GB" dirty="0" err="1"/>
              <a:t>TWh</a:t>
            </a:r>
            <a:r>
              <a:rPr lang="en-GB"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Bioenergy generation was divided as follows: 389 </a:t>
            </a:r>
            <a:r>
              <a:rPr lang="en-GB" dirty="0" err="1"/>
              <a:t>TWh</a:t>
            </a:r>
            <a:r>
              <a:rPr lang="en-GB" dirty="0"/>
              <a:t> (69%) from solid biofuels; 92 </a:t>
            </a:r>
            <a:r>
              <a:rPr lang="en-GB" dirty="0" err="1"/>
              <a:t>TWh</a:t>
            </a:r>
            <a:r>
              <a:rPr lang="en-GB" dirty="0"/>
              <a:t> (20%) from biogas; 69 </a:t>
            </a:r>
            <a:r>
              <a:rPr lang="en-GB" dirty="0" err="1"/>
              <a:t>TWh</a:t>
            </a:r>
            <a:r>
              <a:rPr lang="en-GB" dirty="0"/>
              <a:t> (10%) from renewable municipal waste; and 8 </a:t>
            </a:r>
            <a:r>
              <a:rPr lang="en-GB" dirty="0" err="1"/>
              <a:t>TWh</a:t>
            </a:r>
            <a:r>
              <a:rPr lang="en-GB" dirty="0"/>
              <a:t> (1%) from liquid biofuels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85847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In 2019, the total amount of electricity generated from renewables was 6 963 </a:t>
            </a:r>
            <a:r>
              <a:rPr lang="en-GB" dirty="0" err="1"/>
              <a:t>TWh</a:t>
            </a:r>
            <a:r>
              <a:rPr lang="en-GB" dirty="0"/>
              <a:t>. Renewable hydro accounted for about 61% of this (4 207 </a:t>
            </a:r>
            <a:r>
              <a:rPr lang="en-GB" dirty="0" err="1"/>
              <a:t>TWh</a:t>
            </a:r>
            <a:r>
              <a:rPr lang="en-GB" dirty="0"/>
              <a:t>), followed by wind energy (1 412 </a:t>
            </a:r>
            <a:r>
              <a:rPr lang="en-GB" dirty="0" err="1"/>
              <a:t>TWh</a:t>
            </a:r>
            <a:r>
              <a:rPr lang="en-GB" dirty="0"/>
              <a:t>), solar energy (693 </a:t>
            </a:r>
            <a:r>
              <a:rPr lang="en-GB" dirty="0" err="1"/>
              <a:t>TWh</a:t>
            </a:r>
            <a:r>
              <a:rPr lang="en-GB" dirty="0"/>
              <a:t>), bioenergy (558 </a:t>
            </a:r>
            <a:r>
              <a:rPr lang="en-GB" dirty="0" err="1"/>
              <a:t>TWh</a:t>
            </a:r>
            <a:r>
              <a:rPr lang="en-GB" dirty="0"/>
              <a:t>), geothermal energy (92 </a:t>
            </a:r>
            <a:r>
              <a:rPr lang="en-GB" dirty="0" err="1"/>
              <a:t>TWh</a:t>
            </a:r>
            <a:r>
              <a:rPr lang="en-GB" dirty="0"/>
              <a:t>) and marine energy (1 </a:t>
            </a:r>
            <a:r>
              <a:rPr lang="en-GB" dirty="0" err="1"/>
              <a:t>TWh</a:t>
            </a:r>
            <a:r>
              <a:rPr lang="en-GB"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Bioenergy generation was divided as follows: 389 </a:t>
            </a:r>
            <a:r>
              <a:rPr lang="en-GB" dirty="0" err="1"/>
              <a:t>TWh</a:t>
            </a:r>
            <a:r>
              <a:rPr lang="en-GB" dirty="0"/>
              <a:t> (69%) from solid biofuels; 92 </a:t>
            </a:r>
            <a:r>
              <a:rPr lang="en-GB" dirty="0" err="1"/>
              <a:t>TWh</a:t>
            </a:r>
            <a:r>
              <a:rPr lang="en-GB" dirty="0"/>
              <a:t> (20%) from biogas; 69 </a:t>
            </a:r>
            <a:r>
              <a:rPr lang="en-GB" dirty="0" err="1"/>
              <a:t>TWh</a:t>
            </a:r>
            <a:r>
              <a:rPr lang="en-GB" dirty="0"/>
              <a:t> (10%) from renewable municipal waste; and 8 </a:t>
            </a:r>
            <a:r>
              <a:rPr lang="en-GB" dirty="0" err="1"/>
              <a:t>TWh</a:t>
            </a:r>
            <a:r>
              <a:rPr lang="en-GB" dirty="0"/>
              <a:t> (1%) from liquid biofuels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3986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in other recent years, Asia accounted for most growth in renewable electricity generation, with an increase of 245 </a:t>
            </a:r>
            <a:r>
              <a:rPr lang="en-US" dirty="0" err="1"/>
              <a:t>TWh</a:t>
            </a:r>
            <a:r>
              <a:rPr lang="en-US" dirty="0"/>
              <a:t> in 2019. Asia’s share of global renewable generation also continued to increase, reaching 42%. Europe and North America have shares of 19% and 18% respectively, followed by South America (11%) and Eurasia (5%). In 2019, renewable hydro generation contracted in most regions, but expanded by almost 90 </a:t>
            </a:r>
            <a:r>
              <a:rPr lang="en-US" dirty="0" err="1"/>
              <a:t>TWh</a:t>
            </a:r>
            <a:r>
              <a:rPr lang="en-US" dirty="0"/>
              <a:t> in Asia, accounting for all of the growth in global generation. Most growth in wind generation occurred in Europe and Asia (+58 </a:t>
            </a:r>
            <a:r>
              <a:rPr lang="en-US" dirty="0" err="1"/>
              <a:t>TWh</a:t>
            </a:r>
            <a:r>
              <a:rPr lang="en-US" dirty="0"/>
              <a:t> and +51 </a:t>
            </a:r>
            <a:r>
              <a:rPr lang="en-US" dirty="0" err="1"/>
              <a:t>TWh</a:t>
            </a:r>
            <a:r>
              <a:rPr lang="en-US" dirty="0"/>
              <a:t> respectively), followed by North America (+25 </a:t>
            </a:r>
            <a:r>
              <a:rPr lang="en-US" dirty="0" err="1"/>
              <a:t>TWh</a:t>
            </a:r>
            <a:r>
              <a:rPr lang="en-US" dirty="0"/>
              <a:t>). Asia also accounted for most of the increase in solar generation (+77 </a:t>
            </a:r>
            <a:r>
              <a:rPr lang="en-US" dirty="0" err="1"/>
              <a:t>TWh</a:t>
            </a:r>
            <a:r>
              <a:rPr lang="en-US" dirty="0"/>
              <a:t> out of the global increase of +128 </a:t>
            </a:r>
            <a:r>
              <a:rPr lang="en-US" dirty="0" err="1"/>
              <a:t>TWh</a:t>
            </a:r>
            <a:r>
              <a:rPr lang="en-US" dirty="0"/>
              <a:t>)</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4166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F56EF13-2C02-484D-BE29-D537B0027BE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610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a:defRPr/>
            </a:pPr>
            <a:fld id="{BAF60FA8-7B3F-4A7C-8F0E-23C53659501D}" type="slidenum">
              <a:rPr lang="de-DE" smtClean="0"/>
              <a:pPr>
                <a:defRPr/>
              </a:pPr>
              <a:t>6</a:t>
            </a:fld>
            <a:endParaRPr lang="de-DE"/>
          </a:p>
        </p:txBody>
      </p:sp>
    </p:spTree>
    <p:extLst>
      <p:ext uri="{BB962C8B-B14F-4D97-AF65-F5344CB8AC3E}">
        <p14:creationId xmlns:p14="http://schemas.microsoft.com/office/powerpoint/2010/main" val="329018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F60FA8-7B3F-4A7C-8F0E-23C53659501D}" type="slidenum">
              <a:rPr lang="de-DE" smtClean="0"/>
              <a:pPr>
                <a:defRPr/>
              </a:pPr>
              <a:t>7</a:t>
            </a:fld>
            <a:endParaRPr lang="de-DE"/>
          </a:p>
        </p:txBody>
      </p:sp>
    </p:spTree>
    <p:extLst>
      <p:ext uri="{BB962C8B-B14F-4D97-AF65-F5344CB8AC3E}">
        <p14:creationId xmlns:p14="http://schemas.microsoft.com/office/powerpoint/2010/main" val="141065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D73AA1-FA28-440F-9C3C-1B23C0B32ED8}" type="datetime1">
              <a:rPr lang="en-US" smtClean="0"/>
              <a:t>10/19/2021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6" name="Slide Number Placeholder 5"/>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392661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A3D6A1-3349-4258-B0A6-094A686F235E}" type="datetime1">
              <a:rPr lang="en-US" smtClean="0"/>
              <a:t>10/19/2021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6" name="Slide Number Placeholder 5"/>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50560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C2BC43-6D00-4EDC-B9C3-4AAD15253B33}" type="datetime1">
              <a:rPr lang="en-US" smtClean="0"/>
              <a:t>10/19/2021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6" name="Slide Number Placeholder 5"/>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8509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7193E3-DD3B-42DA-9CEF-218A7FD64679}" type="datetime1">
              <a:rPr lang="en-US" smtClean="0"/>
              <a:t>10/19/2021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6" name="Slide Number Placeholder 5"/>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10476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Tree>
    <p:extLst>
      <p:ext uri="{BB962C8B-B14F-4D97-AF65-F5344CB8AC3E}">
        <p14:creationId xmlns:p14="http://schemas.microsoft.com/office/powerpoint/2010/main" val="17178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5110606-621D-41AB-A5B7-70A7097F3FDC}" type="datetime1">
              <a:rPr lang="en-US" smtClean="0"/>
              <a:t>10/19/2021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7" name="Slide Number Placeholder 6"/>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348982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A44CCED-88F1-4132-9E62-9F2DEFF2DE12}" type="datetime1">
              <a:rPr lang="en-US" smtClean="0"/>
              <a:t>10/19/2021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9" name="Slide Number Placeholder 8"/>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84873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ABE7EC1-0632-4499-8DEB-66C4C5BEACFC}" type="datetime1">
              <a:rPr lang="en-US" smtClean="0"/>
              <a:t>10/19/2021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5" name="Slide Number Placeholder 4"/>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406054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21AA8AA-1029-4CB8-9C9B-3D78C5D12DD6}" type="datetime1">
              <a:rPr lang="en-US" smtClean="0"/>
              <a:t>10/19/2021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4" name="Slide Number Placeholder 3"/>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147986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BC699AE-4484-4107-8AB2-741545D22C41}" type="datetime1">
              <a:rPr lang="en-US" smtClean="0"/>
              <a:t>10/19/2021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7" name="Slide Number Placeholder 6"/>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327566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E1C2B6-6D5A-479D-8675-A567EFF90A60}" type="datetime1">
              <a:rPr lang="en-US" smtClean="0"/>
              <a:t>10/19/2021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IRENA 2013</a:t>
            </a:r>
          </a:p>
        </p:txBody>
      </p:sp>
      <p:sp>
        <p:nvSpPr>
          <p:cNvPr id="7" name="Slide Number Placeholder 6"/>
          <p:cNvSpPr>
            <a:spLocks noGrp="1"/>
          </p:cNvSpPr>
          <p:nvPr>
            <p:ph type="sldNum" sz="quarter" idx="12"/>
          </p:nvPr>
        </p:nvSpPr>
        <p:spPr/>
        <p:txBody>
          <a:bodyPr/>
          <a:lstStyle/>
          <a:p>
            <a:fld id="{6A06B1E7-21B8-4C37-8EB9-3B9E4E23EB19}" type="slidenum">
              <a:rPr lang="en-US" smtClean="0"/>
              <a:t>‹#›</a:t>
            </a:fld>
            <a:endParaRPr lang="en-US" dirty="0"/>
          </a:p>
        </p:txBody>
      </p:sp>
    </p:spTree>
    <p:extLst>
      <p:ext uri="{BB962C8B-B14F-4D97-AF65-F5344CB8AC3E}">
        <p14:creationId xmlns:p14="http://schemas.microsoft.com/office/powerpoint/2010/main" val="329193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646863"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6B1E7-21B8-4C37-8EB9-3B9E4E23EB19}" type="slidenum">
              <a:rPr lang="en-US" smtClean="0"/>
              <a:t>‹#›</a:t>
            </a:fld>
            <a:endParaRPr lang="en-US" dirty="0"/>
          </a:p>
        </p:txBody>
      </p:sp>
      <p:sp>
        <p:nvSpPr>
          <p:cNvPr id="7" name="Rectangle 6">
            <a:extLst>
              <a:ext uri="{FF2B5EF4-FFF2-40B4-BE49-F238E27FC236}">
                <a16:creationId xmlns:a16="http://schemas.microsoft.com/office/drawing/2014/main" id="{E3501773-9CCE-EC48-9EA8-CAB55766BA19}"/>
              </a:ext>
            </a:extLst>
          </p:cNvPr>
          <p:cNvSpPr/>
          <p:nvPr userDrawn="1"/>
        </p:nvSpPr>
        <p:spPr>
          <a:xfrm>
            <a:off x="358775" y="914400"/>
            <a:ext cx="8421688" cy="33337"/>
          </a:xfrm>
          <a:prstGeom prst="rect">
            <a:avLst/>
          </a:prstGeom>
          <a:solidFill>
            <a:srgbClr val="08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8" name="Picture 7">
            <a:extLst>
              <a:ext uri="{FF2B5EF4-FFF2-40B4-BE49-F238E27FC236}">
                <a16:creationId xmlns:a16="http://schemas.microsoft.com/office/drawing/2014/main" id="{3E354983-9BD6-6640-AB70-34D03D06F39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9000" y="381000"/>
            <a:ext cx="1541463" cy="3906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1084437"/>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tabLst/>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xweb.irena.org/pxweb/en/IRENASTA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8991600" cy="365125"/>
          </a:xfrm>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 IRENA 2014</a:t>
            </a:r>
          </a:p>
        </p:txBody>
      </p:sp>
      <p:sp>
        <p:nvSpPr>
          <p:cNvPr id="2" name="Slide Number Placeholder 1"/>
          <p:cNvSpPr>
            <a:spLocks noGrp="1"/>
          </p:cNvSpPr>
          <p:nvPr>
            <p:ph type="sldNum" sz="quarter" idx="12"/>
          </p:nvPr>
        </p:nvSpPr>
        <p:spPr>
          <a:xfrm>
            <a:off x="8534400" y="6492875"/>
            <a:ext cx="6096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6A06B1E7-21B8-4C37-8EB9-3B9E4E23EB19}" type="slidenum">
              <a:rPr kumimoji="0" lang="en-US" sz="10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1</a:t>
            </a:fld>
            <a:endParaRPr kumimoji="0" lang="en-US" sz="10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76200" y="-76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917" y="1217933"/>
            <a:ext cx="5756142" cy="145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0919" y="2984500"/>
            <a:ext cx="5756138"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txBox="1">
            <a:spLocks/>
          </p:cNvSpPr>
          <p:nvPr/>
        </p:nvSpPr>
        <p:spPr bwMode="auto">
          <a:xfrm>
            <a:off x="-1" y="6324600"/>
            <a:ext cx="9220201" cy="533400"/>
          </a:xfrm>
          <a:prstGeom prst="rect">
            <a:avLst/>
          </a:prstGeom>
          <a:solidFill>
            <a:srgbClr val="0872A6"/>
          </a:solidFill>
          <a:ln>
            <a:noFill/>
          </a:ln>
        </p:spPr>
        <p:txBody>
          <a:bodyPr lIns="0" tIns="0" rIns="0" bIns="0" anchor="ct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en-US" sz="2000" b="1" i="0" u="none" strike="noStrike" kern="0" cap="none" spc="0" normalizeH="0" baseline="0" noProof="0" dirty="0">
              <a:ln>
                <a:noFill/>
              </a:ln>
              <a:solidFill>
                <a:schemeClr val="bg1"/>
              </a:solidFill>
              <a:effectLst/>
              <a:uLnTx/>
              <a:uFillTx/>
              <a:cs typeface="Arial" panose="020B0604020202020204" pitchFamily="34" charset="0"/>
            </a:endParaRPr>
          </a:p>
        </p:txBody>
      </p:sp>
      <p:sp>
        <p:nvSpPr>
          <p:cNvPr id="3" name="Rectangle 2">
            <a:extLst>
              <a:ext uri="{FF2B5EF4-FFF2-40B4-BE49-F238E27FC236}">
                <a16:creationId xmlns:a16="http://schemas.microsoft.com/office/drawing/2014/main" id="{3AB8240F-878F-4A2B-BD3F-D68CD14EA937}"/>
              </a:ext>
            </a:extLst>
          </p:cNvPr>
          <p:cNvSpPr/>
          <p:nvPr/>
        </p:nvSpPr>
        <p:spPr>
          <a:xfrm>
            <a:off x="-1" y="4343400"/>
            <a:ext cx="9220201" cy="954107"/>
          </a:xfrm>
          <a:prstGeom prst="rect">
            <a:avLst/>
          </a:prstGeom>
        </p:spPr>
        <p:txBody>
          <a:bodyPr wrap="square">
            <a:spAutoFit/>
          </a:bodyPr>
          <a:lstStyle/>
          <a:p>
            <a:pPr marR="0" lvl="0" indent="7938" algn="ctr" defTabSz="914400" rtl="1" eaLnBrk="1" fontAlgn="auto" latinLnBrk="0" hangingPunct="1">
              <a:lnSpc>
                <a:spcPct val="100000"/>
              </a:lnSpc>
              <a:spcBef>
                <a:spcPts val="0"/>
              </a:spcBef>
              <a:spcAft>
                <a:spcPts val="0"/>
              </a:spcAft>
              <a:buClrTx/>
              <a:buSzTx/>
              <a:buFontTx/>
              <a:buNone/>
              <a:defRPr/>
            </a:pPr>
            <a:r>
              <a:rPr lang="en-US" altLang="ko-KR" sz="3600" b="1" kern="0" dirty="0">
                <a:solidFill>
                  <a:srgbClr val="006699"/>
                </a:solidFill>
                <a:latin typeface="Arial" panose="020B0604020202020204" pitchFamily="34" charset="0"/>
                <a:ea typeface="Segoe UI Symbol" pitchFamily="34" charset="0"/>
                <a:cs typeface="Arial" panose="020B0604020202020204" pitchFamily="34" charset="0"/>
              </a:rPr>
              <a:t>Renewable Energy Statistics highlights</a:t>
            </a:r>
          </a:p>
          <a:p>
            <a:pPr marR="0" lvl="0" indent="7938" algn="ctr" defTabSz="914400" rtl="1" eaLnBrk="1" fontAlgn="auto" latinLnBrk="0" hangingPunct="1">
              <a:lnSpc>
                <a:spcPct val="100000"/>
              </a:lnSpc>
              <a:spcBef>
                <a:spcPts val="0"/>
              </a:spcBef>
              <a:spcAft>
                <a:spcPts val="0"/>
              </a:spcAft>
              <a:buClrTx/>
              <a:buSzTx/>
              <a:buFontTx/>
              <a:buNone/>
              <a:defRPr/>
            </a:pPr>
            <a:r>
              <a:rPr lang="en-US" altLang="ko-KR" sz="2000" kern="0" dirty="0">
                <a:latin typeface="Arial" panose="020B0604020202020204" pitchFamily="34" charset="0"/>
                <a:ea typeface="Segoe UI Symbol" pitchFamily="34" charset="0"/>
                <a:cs typeface="Arial" panose="020B0604020202020204" pitchFamily="34" charset="0"/>
              </a:rPr>
              <a:t>Source: Renewable Energy Statistics 2021 report</a:t>
            </a:r>
          </a:p>
        </p:txBody>
      </p:sp>
    </p:spTree>
    <p:extLst>
      <p:ext uri="{BB962C8B-B14F-4D97-AF65-F5344CB8AC3E}">
        <p14:creationId xmlns:p14="http://schemas.microsoft.com/office/powerpoint/2010/main" val="2611466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92875"/>
            <a:ext cx="6096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6A06B1E7-21B8-4C37-8EB9-3B9E4E23EB19}" type="slidenum">
              <a:rPr kumimoji="0" lang="en-US" sz="10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2</a:t>
            </a:fld>
            <a:endParaRPr kumimoji="0" lang="en-US" sz="1000" b="0" i="0" u="none" strike="noStrike" kern="0" cap="none" spc="0" normalizeH="0" baseline="0" noProof="0" dirty="0">
              <a:ln>
                <a:noFill/>
              </a:ln>
              <a:solidFill>
                <a:sysClr val="windowText" lastClr="000000"/>
              </a:solidFill>
              <a:effectLst/>
              <a:uLnTx/>
              <a:uFillTx/>
            </a:endParaRPr>
          </a:p>
        </p:txBody>
      </p:sp>
      <p:sp>
        <p:nvSpPr>
          <p:cNvPr id="20" name="Rectangle 19"/>
          <p:cNvSpPr/>
          <p:nvPr/>
        </p:nvSpPr>
        <p:spPr>
          <a:xfrm>
            <a:off x="228600" y="293543"/>
            <a:ext cx="8229600" cy="446276"/>
          </a:xfrm>
          <a:prstGeom prst="rect">
            <a:avLst/>
          </a:prstGeom>
        </p:spPr>
        <p:txBody>
          <a:bodyPr wrap="square">
            <a:spAutoFit/>
          </a:bodyPr>
          <a:lstStyle/>
          <a:p>
            <a:pPr marL="457200" rtl="1" fontAlgn="auto">
              <a:spcBef>
                <a:spcPts val="0"/>
              </a:spcBef>
              <a:spcAft>
                <a:spcPts val="0"/>
              </a:spcAft>
              <a:tabLst>
                <a:tab pos="342900" algn="l"/>
              </a:tabLst>
              <a:defRPr/>
            </a:pPr>
            <a:r>
              <a:rPr lang="en-US" sz="2200" b="1" kern="0" dirty="0">
                <a:solidFill>
                  <a:srgbClr val="006699"/>
                </a:solidFill>
                <a:latin typeface="Arial" panose="020B0604020202020204" pitchFamily="34" charset="0"/>
                <a:ea typeface="Segoe UI Symbol" pitchFamily="34" charset="0"/>
                <a:cs typeface="Arial" panose="020B0604020202020204" pitchFamily="34" charset="0"/>
              </a:rPr>
              <a:t>Renewable electricity generation by energy source</a:t>
            </a:r>
            <a:endParaRPr lang="en-US" altLang="ko-KR" sz="2200" b="1" kern="0" dirty="0">
              <a:solidFill>
                <a:srgbClr val="006699"/>
              </a:solidFill>
              <a:latin typeface="Arial" panose="020B0604020202020204" pitchFamily="34" charset="0"/>
              <a:ea typeface="Segoe UI Symbol" pitchFamily="34" charset="0"/>
              <a:cs typeface="Arial" panose="020B0604020202020204" pitchFamily="34" charset="0"/>
            </a:endParaRPr>
          </a:p>
        </p:txBody>
      </p:sp>
      <p:pic>
        <p:nvPicPr>
          <p:cNvPr id="2" name="Picture 1">
            <a:extLst>
              <a:ext uri="{FF2B5EF4-FFF2-40B4-BE49-F238E27FC236}">
                <a16:creationId xmlns:a16="http://schemas.microsoft.com/office/drawing/2014/main" id="{27CF8D03-5769-49F7-A91E-D1FEEC05917B}"/>
              </a:ext>
            </a:extLst>
          </p:cNvPr>
          <p:cNvPicPr>
            <a:picLocks noChangeAspect="1"/>
          </p:cNvPicPr>
          <p:nvPr/>
        </p:nvPicPr>
        <p:blipFill>
          <a:blip r:embed="rId3"/>
          <a:stretch>
            <a:fillRect/>
          </a:stretch>
        </p:blipFill>
        <p:spPr>
          <a:xfrm>
            <a:off x="494250" y="1364974"/>
            <a:ext cx="5186362" cy="4238483"/>
          </a:xfrm>
          <a:prstGeom prst="rect">
            <a:avLst/>
          </a:prstGeom>
        </p:spPr>
      </p:pic>
      <p:pic>
        <p:nvPicPr>
          <p:cNvPr id="3" name="Picture 2">
            <a:extLst>
              <a:ext uri="{FF2B5EF4-FFF2-40B4-BE49-F238E27FC236}">
                <a16:creationId xmlns:a16="http://schemas.microsoft.com/office/drawing/2014/main" id="{5EF998CF-DA8A-49E6-90EA-4E6074CCC43D}"/>
              </a:ext>
            </a:extLst>
          </p:cNvPr>
          <p:cNvPicPr>
            <a:picLocks noChangeAspect="1"/>
          </p:cNvPicPr>
          <p:nvPr/>
        </p:nvPicPr>
        <p:blipFill>
          <a:blip r:embed="rId4"/>
          <a:stretch>
            <a:fillRect/>
          </a:stretch>
        </p:blipFill>
        <p:spPr>
          <a:xfrm>
            <a:off x="914400" y="5603457"/>
            <a:ext cx="6096000" cy="544000"/>
          </a:xfrm>
          <a:prstGeom prst="rect">
            <a:avLst/>
          </a:prstGeom>
        </p:spPr>
      </p:pic>
      <p:sp>
        <p:nvSpPr>
          <p:cNvPr id="4" name="TextBox 3">
            <a:extLst>
              <a:ext uri="{FF2B5EF4-FFF2-40B4-BE49-F238E27FC236}">
                <a16:creationId xmlns:a16="http://schemas.microsoft.com/office/drawing/2014/main" id="{05A22C2B-D9C4-4D67-8497-7E48E419DE8C}"/>
              </a:ext>
            </a:extLst>
          </p:cNvPr>
          <p:cNvSpPr txBox="1"/>
          <p:nvPr/>
        </p:nvSpPr>
        <p:spPr>
          <a:xfrm>
            <a:off x="5562600" y="1648144"/>
            <a:ext cx="3276600" cy="3046988"/>
          </a:xfrm>
          <a:prstGeom prst="rect">
            <a:avLst/>
          </a:prstGeom>
          <a:noFill/>
        </p:spPr>
        <p:txBody>
          <a:bodyPr wrap="square" rtlCol="0">
            <a:spAutoFit/>
          </a:bodyPr>
          <a:lstStyle/>
          <a:p>
            <a:pPr marL="285750" indent="-285750">
              <a:buFont typeface="Arial" panose="020B0604020202020204" pitchFamily="34" charset="0"/>
              <a:buChar char="•"/>
            </a:pPr>
            <a:r>
              <a:rPr lang="en-US" dirty="0"/>
              <a:t>In 2019, the total amount of electricity generated from renewables was 6 963 </a:t>
            </a:r>
            <a:r>
              <a:rPr lang="en-US" dirty="0" err="1"/>
              <a:t>TWh</a:t>
            </a:r>
            <a:r>
              <a:rPr lang="en-US" dirty="0"/>
              <a:t>.</a:t>
            </a:r>
          </a:p>
          <a:p>
            <a:endParaRPr lang="en-US" dirty="0"/>
          </a:p>
          <a:p>
            <a:pPr marL="285750" indent="-285750">
              <a:buFont typeface="Arial" panose="020B0604020202020204" pitchFamily="34" charset="0"/>
              <a:buChar char="•"/>
            </a:pPr>
            <a:r>
              <a:rPr lang="en-US" dirty="0"/>
              <a:t> Renewable hydro accounted for about 61% of this (4,207 </a:t>
            </a:r>
            <a:r>
              <a:rPr lang="en-US" dirty="0" err="1"/>
              <a:t>TWh</a:t>
            </a:r>
            <a:r>
              <a:rPr lang="en-US" dirty="0"/>
              <a:t>), followed by wind energy (1 412 </a:t>
            </a:r>
            <a:r>
              <a:rPr lang="en-US" dirty="0" err="1"/>
              <a:t>TWh</a:t>
            </a:r>
            <a:r>
              <a:rPr lang="en-US" dirty="0"/>
              <a:t>), solar energy (693 </a:t>
            </a:r>
            <a:r>
              <a:rPr lang="en-US" dirty="0" err="1"/>
              <a:t>TWh</a:t>
            </a:r>
            <a:r>
              <a:rPr lang="en-US" dirty="0"/>
              <a:t>), bioenergy (558 </a:t>
            </a:r>
            <a:r>
              <a:rPr lang="en-US" dirty="0" err="1"/>
              <a:t>TWh</a:t>
            </a:r>
            <a:r>
              <a:rPr lang="en-US" dirty="0"/>
              <a:t>), geothermal energy (92 </a:t>
            </a:r>
            <a:r>
              <a:rPr lang="en-US" dirty="0" err="1"/>
              <a:t>TWh</a:t>
            </a:r>
            <a:r>
              <a:rPr lang="en-US" dirty="0"/>
              <a:t>) and marine energy (1 </a:t>
            </a:r>
            <a:r>
              <a:rPr lang="en-US" dirty="0" err="1"/>
              <a:t>TWh</a:t>
            </a:r>
            <a:r>
              <a:rPr lang="en-US" dirty="0"/>
              <a:t>). </a:t>
            </a:r>
            <a:endParaRPr lang="en-GB" dirty="0"/>
          </a:p>
        </p:txBody>
      </p:sp>
      <p:sp>
        <p:nvSpPr>
          <p:cNvPr id="5" name="TextBox 4">
            <a:extLst>
              <a:ext uri="{FF2B5EF4-FFF2-40B4-BE49-F238E27FC236}">
                <a16:creationId xmlns:a16="http://schemas.microsoft.com/office/drawing/2014/main" id="{7A9CB80E-F1DE-4153-9869-7F5E2BEB0FD0}"/>
              </a:ext>
            </a:extLst>
          </p:cNvPr>
          <p:cNvSpPr txBox="1"/>
          <p:nvPr/>
        </p:nvSpPr>
        <p:spPr>
          <a:xfrm>
            <a:off x="914400" y="1033046"/>
            <a:ext cx="5997604" cy="400110"/>
          </a:xfrm>
          <a:prstGeom prst="rect">
            <a:avLst/>
          </a:prstGeom>
          <a:noFill/>
        </p:spPr>
        <p:txBody>
          <a:bodyPr wrap="none" rtlCol="0">
            <a:spAutoFit/>
          </a:bodyPr>
          <a:lstStyle/>
          <a:p>
            <a:r>
              <a:rPr lang="en-US" sz="2000" dirty="0"/>
              <a:t>Total electricity generated from renewables in 2019</a:t>
            </a:r>
            <a:endParaRPr lang="en-GB" sz="2000" dirty="0"/>
          </a:p>
        </p:txBody>
      </p:sp>
    </p:spTree>
    <p:extLst>
      <p:ext uri="{BB962C8B-B14F-4D97-AF65-F5344CB8AC3E}">
        <p14:creationId xmlns:p14="http://schemas.microsoft.com/office/powerpoint/2010/main" val="11309260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92875"/>
            <a:ext cx="6096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6A06B1E7-21B8-4C37-8EB9-3B9E4E23EB19}" type="slidenum">
              <a:rPr kumimoji="0" lang="en-US" sz="10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3</a:t>
            </a:fld>
            <a:endParaRPr kumimoji="0" lang="en-US" sz="1000" b="0" i="0" u="none" strike="noStrike" kern="0" cap="none" spc="0" normalizeH="0" baseline="0" noProof="0" dirty="0">
              <a:ln>
                <a:noFill/>
              </a:ln>
              <a:solidFill>
                <a:sysClr val="windowText" lastClr="000000"/>
              </a:solidFill>
              <a:effectLst/>
              <a:uLnTx/>
              <a:uFillTx/>
            </a:endParaRPr>
          </a:p>
        </p:txBody>
      </p:sp>
      <p:sp>
        <p:nvSpPr>
          <p:cNvPr id="20" name="Rectangle 19"/>
          <p:cNvSpPr/>
          <p:nvPr/>
        </p:nvSpPr>
        <p:spPr>
          <a:xfrm>
            <a:off x="228600" y="293543"/>
            <a:ext cx="8229600" cy="430887"/>
          </a:xfrm>
          <a:prstGeom prst="rect">
            <a:avLst/>
          </a:prstGeom>
        </p:spPr>
        <p:txBody>
          <a:bodyPr wrap="square">
            <a:spAutoFit/>
          </a:bodyPr>
          <a:lstStyle/>
          <a:p>
            <a:pPr marL="457200" rtl="1" fontAlgn="auto">
              <a:spcBef>
                <a:spcPts val="0"/>
              </a:spcBef>
              <a:spcAft>
                <a:spcPts val="0"/>
              </a:spcAft>
              <a:tabLst>
                <a:tab pos="342900" algn="l"/>
              </a:tabLst>
              <a:defRPr/>
            </a:pPr>
            <a:r>
              <a:rPr lang="en-US" sz="2200" b="1" kern="0" dirty="0">
                <a:solidFill>
                  <a:srgbClr val="006699"/>
                </a:solidFill>
                <a:latin typeface="Arial" panose="020B0604020202020204" pitchFamily="34" charset="0"/>
                <a:ea typeface="Segoe UI Symbol" pitchFamily="34" charset="0"/>
                <a:cs typeface="Arial" panose="020B0604020202020204" pitchFamily="34" charset="0"/>
              </a:rPr>
              <a:t>Growth in renewable electricity generation</a:t>
            </a:r>
            <a:endParaRPr lang="en-US" altLang="ko-KR" sz="2200" b="1" kern="0" dirty="0">
              <a:solidFill>
                <a:srgbClr val="006699"/>
              </a:solidFill>
              <a:latin typeface="Arial" panose="020B0604020202020204" pitchFamily="34" charset="0"/>
              <a:ea typeface="Segoe UI Symbol" pitchFamily="34" charset="0"/>
              <a:cs typeface="Arial" panose="020B0604020202020204" pitchFamily="34" charset="0"/>
            </a:endParaRPr>
          </a:p>
        </p:txBody>
      </p:sp>
      <p:pic>
        <p:nvPicPr>
          <p:cNvPr id="7" name="Picture 6">
            <a:extLst>
              <a:ext uri="{FF2B5EF4-FFF2-40B4-BE49-F238E27FC236}">
                <a16:creationId xmlns:a16="http://schemas.microsoft.com/office/drawing/2014/main" id="{77B5F0BB-3FBA-4D5F-A7CD-08617BA4E426}"/>
              </a:ext>
            </a:extLst>
          </p:cNvPr>
          <p:cNvPicPr>
            <a:picLocks noChangeAspect="1"/>
          </p:cNvPicPr>
          <p:nvPr/>
        </p:nvPicPr>
        <p:blipFill>
          <a:blip r:embed="rId3"/>
          <a:stretch>
            <a:fillRect/>
          </a:stretch>
        </p:blipFill>
        <p:spPr>
          <a:xfrm>
            <a:off x="1696676" y="1043026"/>
            <a:ext cx="5694723" cy="3873349"/>
          </a:xfrm>
          <a:prstGeom prst="rect">
            <a:avLst/>
          </a:prstGeom>
        </p:spPr>
      </p:pic>
      <p:sp>
        <p:nvSpPr>
          <p:cNvPr id="8" name="TextBox 7">
            <a:extLst>
              <a:ext uri="{FF2B5EF4-FFF2-40B4-BE49-F238E27FC236}">
                <a16:creationId xmlns:a16="http://schemas.microsoft.com/office/drawing/2014/main" id="{F3A28667-DBFA-4F11-9BF8-ED174D04E8A7}"/>
              </a:ext>
            </a:extLst>
          </p:cNvPr>
          <p:cNvSpPr txBox="1"/>
          <p:nvPr/>
        </p:nvSpPr>
        <p:spPr>
          <a:xfrm>
            <a:off x="457200" y="4916375"/>
            <a:ext cx="8686800" cy="830997"/>
          </a:xfrm>
          <a:prstGeom prst="rect">
            <a:avLst/>
          </a:prstGeom>
          <a:noFill/>
        </p:spPr>
        <p:txBody>
          <a:bodyPr wrap="square" rtlCol="0">
            <a:spAutoFit/>
          </a:bodyPr>
          <a:lstStyle/>
          <a:p>
            <a:pPr marL="285750" indent="-285750">
              <a:buFont typeface="Arial" panose="020B0604020202020204" pitchFamily="34" charset="0"/>
              <a:buChar char="•"/>
            </a:pPr>
            <a:r>
              <a:rPr lang="en-US" dirty="0"/>
              <a:t>Renewable electricity generation in 2019 was 361 </a:t>
            </a:r>
            <a:r>
              <a:rPr lang="en-US" dirty="0" err="1"/>
              <a:t>TWh</a:t>
            </a:r>
            <a:r>
              <a:rPr lang="en-US" dirty="0"/>
              <a:t> higher than in 2018 (+5.5%)</a:t>
            </a:r>
          </a:p>
          <a:p>
            <a:pPr marL="285750" indent="-285750">
              <a:buFont typeface="Arial" panose="020B0604020202020204" pitchFamily="34" charset="0"/>
              <a:buChar char="•"/>
            </a:pPr>
            <a:r>
              <a:rPr lang="en-US" dirty="0"/>
              <a:t>Solar and wind generation continued to grow strongly in 2019 (+23% and 12% respectively)</a:t>
            </a:r>
          </a:p>
          <a:p>
            <a:pPr marL="285750" indent="-285750">
              <a:buFont typeface="Arial" panose="020B0604020202020204" pitchFamily="34" charset="0"/>
              <a:buChar char="•"/>
            </a:pPr>
            <a:r>
              <a:rPr lang="en-US" dirty="0"/>
              <a:t>Bioenergy generation also increased by a lot more than in previous years (+31 </a:t>
            </a:r>
            <a:r>
              <a:rPr lang="en-US" dirty="0" err="1"/>
              <a:t>TWh</a:t>
            </a:r>
            <a:r>
              <a:rPr lang="en-US" dirty="0"/>
              <a:t>). </a:t>
            </a:r>
            <a:endParaRPr lang="en-GB" dirty="0"/>
          </a:p>
        </p:txBody>
      </p:sp>
      <p:sp>
        <p:nvSpPr>
          <p:cNvPr id="9" name="TextBox 8">
            <a:extLst>
              <a:ext uri="{FF2B5EF4-FFF2-40B4-BE49-F238E27FC236}">
                <a16:creationId xmlns:a16="http://schemas.microsoft.com/office/drawing/2014/main" id="{A21C47AB-7D29-4289-AC4D-901BB9B38732}"/>
              </a:ext>
            </a:extLst>
          </p:cNvPr>
          <p:cNvSpPr txBox="1"/>
          <p:nvPr/>
        </p:nvSpPr>
        <p:spPr>
          <a:xfrm>
            <a:off x="838200" y="5934604"/>
            <a:ext cx="7696200" cy="584775"/>
          </a:xfrm>
          <a:prstGeom prst="rect">
            <a:avLst/>
          </a:prstGeom>
          <a:noFill/>
          <a:ln w="28575">
            <a:solidFill>
              <a:srgbClr val="0872A0"/>
            </a:solidFill>
          </a:ln>
        </p:spPr>
        <p:txBody>
          <a:bodyPr wrap="square" rtlCol="0">
            <a:spAutoFit/>
          </a:bodyPr>
          <a:lstStyle/>
          <a:p>
            <a:r>
              <a:rPr lang="en-US" dirty="0">
                <a:solidFill>
                  <a:srgbClr val="0872A0"/>
                </a:solidFill>
              </a:rPr>
              <a:t>Solar and wind energy continue to dominate growth in renewable generation,</a:t>
            </a:r>
          </a:p>
          <a:p>
            <a:r>
              <a:rPr lang="en-US" dirty="0">
                <a:solidFill>
                  <a:srgbClr val="0872A0"/>
                </a:solidFill>
              </a:rPr>
              <a:t> accounting for 71% of growth since 2015.</a:t>
            </a:r>
            <a:endParaRPr lang="en-GB" dirty="0">
              <a:solidFill>
                <a:srgbClr val="0872A0"/>
              </a:solidFill>
            </a:endParaRPr>
          </a:p>
        </p:txBody>
      </p:sp>
    </p:spTree>
    <p:extLst>
      <p:ext uri="{BB962C8B-B14F-4D97-AF65-F5344CB8AC3E}">
        <p14:creationId xmlns:p14="http://schemas.microsoft.com/office/powerpoint/2010/main" val="28662707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92875"/>
            <a:ext cx="6096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6A06B1E7-21B8-4C37-8EB9-3B9E4E23EB19}" type="slidenum">
              <a:rPr kumimoji="0" lang="en-US" sz="10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4</a:t>
            </a:fld>
            <a:endParaRPr kumimoji="0" lang="en-US" sz="1000" b="0" i="0" u="none" strike="noStrike" kern="0" cap="none" spc="0" normalizeH="0" baseline="0" noProof="0" dirty="0">
              <a:ln>
                <a:noFill/>
              </a:ln>
              <a:solidFill>
                <a:sysClr val="windowText" lastClr="000000"/>
              </a:solidFill>
              <a:effectLst/>
              <a:uLnTx/>
              <a:uFillTx/>
            </a:endParaRPr>
          </a:p>
        </p:txBody>
      </p:sp>
      <p:sp>
        <p:nvSpPr>
          <p:cNvPr id="20" name="Rectangle 19"/>
          <p:cNvSpPr/>
          <p:nvPr/>
        </p:nvSpPr>
        <p:spPr>
          <a:xfrm>
            <a:off x="228600" y="293543"/>
            <a:ext cx="8229600" cy="430887"/>
          </a:xfrm>
          <a:prstGeom prst="rect">
            <a:avLst/>
          </a:prstGeom>
        </p:spPr>
        <p:txBody>
          <a:bodyPr wrap="square">
            <a:spAutoFit/>
          </a:bodyPr>
          <a:lstStyle/>
          <a:p>
            <a:pPr marL="457200" rtl="1" fontAlgn="auto">
              <a:spcBef>
                <a:spcPts val="0"/>
              </a:spcBef>
              <a:spcAft>
                <a:spcPts val="0"/>
              </a:spcAft>
              <a:tabLst>
                <a:tab pos="342900" algn="l"/>
              </a:tabLst>
              <a:defRPr/>
            </a:pPr>
            <a:r>
              <a:rPr lang="en-US" sz="2200" b="1" kern="0" dirty="0">
                <a:solidFill>
                  <a:srgbClr val="006699"/>
                </a:solidFill>
                <a:latin typeface="Arial" panose="020B0604020202020204" pitchFamily="34" charset="0"/>
                <a:ea typeface="Segoe UI Symbol" pitchFamily="34" charset="0"/>
                <a:cs typeface="Arial" panose="020B0604020202020204" pitchFamily="34" charset="0"/>
              </a:rPr>
              <a:t>Renewable electricity generation by region</a:t>
            </a:r>
            <a:endParaRPr lang="en-US" altLang="ko-KR" sz="2200" b="1" kern="0" dirty="0">
              <a:solidFill>
                <a:srgbClr val="006699"/>
              </a:solidFill>
              <a:latin typeface="Arial" panose="020B0604020202020204" pitchFamily="34" charset="0"/>
              <a:ea typeface="Segoe UI Symbol" pitchFamily="34" charset="0"/>
              <a:cs typeface="Arial" panose="020B0604020202020204" pitchFamily="34" charset="0"/>
            </a:endParaRPr>
          </a:p>
        </p:txBody>
      </p:sp>
      <p:sp>
        <p:nvSpPr>
          <p:cNvPr id="8" name="TextBox 7">
            <a:extLst>
              <a:ext uri="{FF2B5EF4-FFF2-40B4-BE49-F238E27FC236}">
                <a16:creationId xmlns:a16="http://schemas.microsoft.com/office/drawing/2014/main" id="{F3A28667-DBFA-4F11-9BF8-ED174D04E8A7}"/>
              </a:ext>
            </a:extLst>
          </p:cNvPr>
          <p:cNvSpPr txBox="1"/>
          <p:nvPr/>
        </p:nvSpPr>
        <p:spPr>
          <a:xfrm>
            <a:off x="694083" y="4800192"/>
            <a:ext cx="7810500" cy="1077218"/>
          </a:xfrm>
          <a:prstGeom prst="rect">
            <a:avLst/>
          </a:prstGeom>
          <a:noFill/>
          <a:ln w="28575">
            <a:solidFill>
              <a:srgbClr val="0872A0"/>
            </a:solidFill>
          </a:ln>
        </p:spPr>
        <p:txBody>
          <a:bodyPr wrap="square" rtlCol="0">
            <a:spAutoFit/>
          </a:bodyPr>
          <a:lstStyle/>
          <a:p>
            <a:r>
              <a:rPr lang="en-US" dirty="0">
                <a:solidFill>
                  <a:srgbClr val="0872A0"/>
                </a:solidFill>
              </a:rPr>
              <a:t>Asia accounted for most growth in renewable electricity generation, with an increase of 245 </a:t>
            </a:r>
            <a:r>
              <a:rPr lang="en-US" dirty="0" err="1">
                <a:solidFill>
                  <a:srgbClr val="0872A0"/>
                </a:solidFill>
              </a:rPr>
              <a:t>TWh</a:t>
            </a:r>
            <a:r>
              <a:rPr lang="en-US" dirty="0">
                <a:solidFill>
                  <a:srgbClr val="0872A0"/>
                </a:solidFill>
              </a:rPr>
              <a:t> in 2019. Asia’s share of global renewable generation also continued to increase, reaching 42%. Europe and North America have shares of 19% and 18% respectively, followed by South America (11%) and Eurasia (5%). </a:t>
            </a:r>
            <a:endParaRPr lang="en-GB" dirty="0">
              <a:solidFill>
                <a:srgbClr val="0872A0"/>
              </a:solidFill>
            </a:endParaRPr>
          </a:p>
        </p:txBody>
      </p:sp>
      <p:pic>
        <p:nvPicPr>
          <p:cNvPr id="2" name="Picture 1">
            <a:extLst>
              <a:ext uri="{FF2B5EF4-FFF2-40B4-BE49-F238E27FC236}">
                <a16:creationId xmlns:a16="http://schemas.microsoft.com/office/drawing/2014/main" id="{3CC45EE5-7B22-46DC-A245-A3C0E5B1B968}"/>
              </a:ext>
            </a:extLst>
          </p:cNvPr>
          <p:cNvPicPr>
            <a:picLocks noChangeAspect="1"/>
          </p:cNvPicPr>
          <p:nvPr/>
        </p:nvPicPr>
        <p:blipFill>
          <a:blip r:embed="rId3"/>
          <a:stretch>
            <a:fillRect/>
          </a:stretch>
        </p:blipFill>
        <p:spPr>
          <a:xfrm>
            <a:off x="630668" y="950773"/>
            <a:ext cx="8111264" cy="3467566"/>
          </a:xfrm>
          <a:prstGeom prst="rect">
            <a:avLst/>
          </a:prstGeom>
        </p:spPr>
      </p:pic>
    </p:spTree>
    <p:extLst>
      <p:ext uri="{BB962C8B-B14F-4D97-AF65-F5344CB8AC3E}">
        <p14:creationId xmlns:p14="http://schemas.microsoft.com/office/powerpoint/2010/main" val="118475452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492875"/>
            <a:ext cx="609600" cy="365125"/>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6A06B1E7-21B8-4C37-8EB9-3B9E4E23EB19}" type="slidenum">
              <a:rPr kumimoji="0" lang="en-US" sz="1000" b="0" i="0" u="none" strike="noStrike" kern="0" cap="none" spc="0" normalizeH="0" baseline="0" noProof="0" smtClean="0">
                <a:ln>
                  <a:noFill/>
                </a:ln>
                <a:solidFill>
                  <a:sysClr val="windowText" lastClr="000000"/>
                </a:solidFill>
                <a:effectLst/>
                <a:uLnTx/>
                <a:uFillTx/>
              </a:rPr>
              <a:pPr marL="0" marR="0" lvl="0" indent="0" algn="ctr" defTabSz="914400" eaLnBrk="1" fontAlgn="auto" latinLnBrk="0" hangingPunct="1">
                <a:lnSpc>
                  <a:spcPct val="100000"/>
                </a:lnSpc>
                <a:spcBef>
                  <a:spcPts val="0"/>
                </a:spcBef>
                <a:spcAft>
                  <a:spcPts val="0"/>
                </a:spcAft>
                <a:buClrTx/>
                <a:buSzTx/>
                <a:buFontTx/>
                <a:buNone/>
                <a:tabLst/>
                <a:defRPr/>
              </a:pPr>
              <a:t>5</a:t>
            </a:fld>
            <a:endParaRPr kumimoji="0" lang="en-US" sz="1000" b="0" i="0" u="none" strike="noStrike" kern="0" cap="none" spc="0" normalizeH="0" baseline="0" noProof="0" dirty="0">
              <a:ln>
                <a:noFill/>
              </a:ln>
              <a:solidFill>
                <a:sysClr val="windowText" lastClr="000000"/>
              </a:solidFill>
              <a:effectLst/>
              <a:uLnTx/>
              <a:uFillTx/>
            </a:endParaRPr>
          </a:p>
        </p:txBody>
      </p:sp>
      <p:sp>
        <p:nvSpPr>
          <p:cNvPr id="20" name="Rectangle 19"/>
          <p:cNvSpPr/>
          <p:nvPr/>
        </p:nvSpPr>
        <p:spPr>
          <a:xfrm>
            <a:off x="228600" y="293543"/>
            <a:ext cx="8229600" cy="430887"/>
          </a:xfrm>
          <a:prstGeom prst="rect">
            <a:avLst/>
          </a:prstGeom>
        </p:spPr>
        <p:txBody>
          <a:bodyPr wrap="square">
            <a:spAutoFit/>
          </a:bodyPr>
          <a:lstStyle/>
          <a:p>
            <a:pPr marL="457200" rtl="1" fontAlgn="auto">
              <a:spcBef>
                <a:spcPts val="0"/>
              </a:spcBef>
              <a:spcAft>
                <a:spcPts val="0"/>
              </a:spcAft>
              <a:tabLst>
                <a:tab pos="342900" algn="l"/>
              </a:tabLst>
              <a:defRPr/>
            </a:pPr>
            <a:r>
              <a:rPr lang="en-US" sz="2200" b="1" kern="0" dirty="0">
                <a:solidFill>
                  <a:srgbClr val="006699"/>
                </a:solidFill>
                <a:latin typeface="Arial" panose="020B0604020202020204" pitchFamily="34" charset="0"/>
                <a:ea typeface="Segoe UI Symbol" pitchFamily="34" charset="0"/>
                <a:cs typeface="Arial" panose="020B0604020202020204" pitchFamily="34" charset="0"/>
              </a:rPr>
              <a:t>Public investments in renewables</a:t>
            </a:r>
            <a:endParaRPr lang="en-US" altLang="ko-KR" sz="2200" b="1" kern="0" dirty="0">
              <a:solidFill>
                <a:srgbClr val="006699"/>
              </a:solidFill>
              <a:latin typeface="Arial" panose="020B0604020202020204" pitchFamily="34" charset="0"/>
              <a:ea typeface="Segoe UI Symbol" pitchFamily="34" charset="0"/>
              <a:cs typeface="Arial" panose="020B0604020202020204" pitchFamily="34" charset="0"/>
            </a:endParaRPr>
          </a:p>
        </p:txBody>
      </p:sp>
      <p:sp>
        <p:nvSpPr>
          <p:cNvPr id="8" name="TextBox 7">
            <a:extLst>
              <a:ext uri="{FF2B5EF4-FFF2-40B4-BE49-F238E27FC236}">
                <a16:creationId xmlns:a16="http://schemas.microsoft.com/office/drawing/2014/main" id="{F3A28667-DBFA-4F11-9BF8-ED174D04E8A7}"/>
              </a:ext>
            </a:extLst>
          </p:cNvPr>
          <p:cNvSpPr txBox="1"/>
          <p:nvPr/>
        </p:nvSpPr>
        <p:spPr>
          <a:xfrm>
            <a:off x="867166" y="5415657"/>
            <a:ext cx="7810500" cy="1077218"/>
          </a:xfrm>
          <a:prstGeom prst="rect">
            <a:avLst/>
          </a:prstGeom>
          <a:noFill/>
          <a:ln w="28575">
            <a:solidFill>
              <a:srgbClr val="0872A0"/>
            </a:solidFill>
          </a:ln>
        </p:spPr>
        <p:txBody>
          <a:bodyPr wrap="square" rtlCol="0">
            <a:spAutoFit/>
          </a:bodyPr>
          <a:lstStyle/>
          <a:p>
            <a:r>
              <a:rPr lang="en-US" dirty="0">
                <a:solidFill>
                  <a:srgbClr val="0872A0"/>
                </a:solidFill>
              </a:rPr>
              <a:t>Public investment in renewable energy continued to decline in 2019, with a total investment of USD 17 billion (at 2019 prices and exchange rates), compared to figures of USD 22 billion and USD 34 billion in 2018 and 2017 respectively. This decline has occurred across all technologies. </a:t>
            </a:r>
            <a:endParaRPr lang="en-GB" dirty="0">
              <a:solidFill>
                <a:srgbClr val="0872A0"/>
              </a:solidFill>
            </a:endParaRPr>
          </a:p>
        </p:txBody>
      </p:sp>
      <p:pic>
        <p:nvPicPr>
          <p:cNvPr id="3" name="Picture 2">
            <a:extLst>
              <a:ext uri="{FF2B5EF4-FFF2-40B4-BE49-F238E27FC236}">
                <a16:creationId xmlns:a16="http://schemas.microsoft.com/office/drawing/2014/main" id="{EE02D6F9-A510-485D-8A78-9DEA985555B8}"/>
              </a:ext>
            </a:extLst>
          </p:cNvPr>
          <p:cNvPicPr>
            <a:picLocks noChangeAspect="1"/>
          </p:cNvPicPr>
          <p:nvPr/>
        </p:nvPicPr>
        <p:blipFill>
          <a:blip r:embed="rId3"/>
          <a:stretch>
            <a:fillRect/>
          </a:stretch>
        </p:blipFill>
        <p:spPr>
          <a:xfrm>
            <a:off x="427383" y="1334811"/>
            <a:ext cx="8077200" cy="2808618"/>
          </a:xfrm>
          <a:prstGeom prst="rect">
            <a:avLst/>
          </a:prstGeom>
        </p:spPr>
      </p:pic>
      <p:sp>
        <p:nvSpPr>
          <p:cNvPr id="4" name="TextBox 3">
            <a:extLst>
              <a:ext uri="{FF2B5EF4-FFF2-40B4-BE49-F238E27FC236}">
                <a16:creationId xmlns:a16="http://schemas.microsoft.com/office/drawing/2014/main" id="{6590447B-33A9-4FFC-8143-6D91459E5077}"/>
              </a:ext>
            </a:extLst>
          </p:cNvPr>
          <p:cNvSpPr txBox="1"/>
          <p:nvPr/>
        </p:nvSpPr>
        <p:spPr>
          <a:xfrm>
            <a:off x="381000" y="1088274"/>
            <a:ext cx="8603637" cy="338554"/>
          </a:xfrm>
          <a:prstGeom prst="rect">
            <a:avLst/>
          </a:prstGeom>
          <a:noFill/>
        </p:spPr>
        <p:txBody>
          <a:bodyPr wrap="none" rtlCol="0">
            <a:spAutoFit/>
          </a:bodyPr>
          <a:lstStyle/>
          <a:p>
            <a:r>
              <a:rPr lang="en-US" b="1" dirty="0"/>
              <a:t>Public investment trends in renewables 2009-2019 (at 2019 prices and exchange rates)</a:t>
            </a:r>
            <a:endParaRPr lang="en-GB" b="1" dirty="0"/>
          </a:p>
        </p:txBody>
      </p:sp>
      <p:pic>
        <p:nvPicPr>
          <p:cNvPr id="5" name="Picture 4">
            <a:extLst>
              <a:ext uri="{FF2B5EF4-FFF2-40B4-BE49-F238E27FC236}">
                <a16:creationId xmlns:a16="http://schemas.microsoft.com/office/drawing/2014/main" id="{D6532DCC-C09A-44CA-A55D-A1192323568C}"/>
              </a:ext>
            </a:extLst>
          </p:cNvPr>
          <p:cNvPicPr>
            <a:picLocks noChangeAspect="1"/>
          </p:cNvPicPr>
          <p:nvPr/>
        </p:nvPicPr>
        <p:blipFill>
          <a:blip r:embed="rId4"/>
          <a:stretch>
            <a:fillRect/>
          </a:stretch>
        </p:blipFill>
        <p:spPr>
          <a:xfrm>
            <a:off x="1219200" y="4164126"/>
            <a:ext cx="7620000" cy="1042407"/>
          </a:xfrm>
          <a:prstGeom prst="rect">
            <a:avLst/>
          </a:prstGeom>
        </p:spPr>
      </p:pic>
    </p:spTree>
    <p:extLst>
      <p:ext uri="{BB962C8B-B14F-4D97-AF65-F5344CB8AC3E}">
        <p14:creationId xmlns:p14="http://schemas.microsoft.com/office/powerpoint/2010/main" val="19344159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9B923E-CB2C-401C-8616-E5B53DCB4DDF}"/>
              </a:ext>
            </a:extLst>
          </p:cNvPr>
          <p:cNvSpPr>
            <a:spLocks noGrp="1"/>
          </p:cNvSpPr>
          <p:nvPr>
            <p:ph type="sldNum" sz="quarter" idx="12"/>
          </p:nvPr>
        </p:nvSpPr>
        <p:spPr/>
        <p:txBody>
          <a:bodyPr/>
          <a:lstStyle/>
          <a:p>
            <a:fld id="{6A06B1E7-21B8-4C37-8EB9-3B9E4E23EB19}" type="slidenum">
              <a:rPr lang="en-US" smtClean="0"/>
              <a:t>6</a:t>
            </a:fld>
            <a:endParaRPr lang="en-US" dirty="0"/>
          </a:p>
        </p:txBody>
      </p:sp>
      <p:sp>
        <p:nvSpPr>
          <p:cNvPr id="5" name="Rectangle 4">
            <a:extLst>
              <a:ext uri="{FF2B5EF4-FFF2-40B4-BE49-F238E27FC236}">
                <a16:creationId xmlns:a16="http://schemas.microsoft.com/office/drawing/2014/main" id="{E17F6CEB-B824-4305-A1CC-35576EE2FEA9}"/>
              </a:ext>
            </a:extLst>
          </p:cNvPr>
          <p:cNvSpPr/>
          <p:nvPr/>
        </p:nvSpPr>
        <p:spPr>
          <a:xfrm>
            <a:off x="228600" y="293543"/>
            <a:ext cx="8229600" cy="430887"/>
          </a:xfrm>
          <a:prstGeom prst="rect">
            <a:avLst/>
          </a:prstGeom>
        </p:spPr>
        <p:txBody>
          <a:bodyPr wrap="square">
            <a:spAutoFit/>
          </a:bodyPr>
          <a:lstStyle/>
          <a:p>
            <a:pPr marL="457200" rtl="1" fontAlgn="auto">
              <a:spcBef>
                <a:spcPts val="0"/>
              </a:spcBef>
              <a:spcAft>
                <a:spcPts val="0"/>
              </a:spcAft>
              <a:tabLst>
                <a:tab pos="342900" algn="l"/>
              </a:tabLst>
              <a:defRPr/>
            </a:pPr>
            <a:r>
              <a:rPr lang="en-US" altLang="ko-KR" sz="2200" b="1" kern="0" dirty="0">
                <a:solidFill>
                  <a:srgbClr val="006699"/>
                </a:solidFill>
                <a:latin typeface="Arial" panose="020B0604020202020204" pitchFamily="34" charset="0"/>
                <a:ea typeface="Segoe UI Symbol" pitchFamily="34" charset="0"/>
                <a:cs typeface="Arial" panose="020B0604020202020204" pitchFamily="34" charset="0"/>
              </a:rPr>
              <a:t>IRENA analysis &amp; data is freely available online</a:t>
            </a:r>
          </a:p>
        </p:txBody>
      </p:sp>
      <p:pic>
        <p:nvPicPr>
          <p:cNvPr id="2" name="Picture 1">
            <a:extLst>
              <a:ext uri="{FF2B5EF4-FFF2-40B4-BE49-F238E27FC236}">
                <a16:creationId xmlns:a16="http://schemas.microsoft.com/office/drawing/2014/main" id="{8314543C-027B-4317-9F34-3DAA6BD6794B}"/>
              </a:ext>
            </a:extLst>
          </p:cNvPr>
          <p:cNvPicPr>
            <a:picLocks noChangeAspect="1"/>
          </p:cNvPicPr>
          <p:nvPr/>
        </p:nvPicPr>
        <p:blipFill>
          <a:blip r:embed="rId3"/>
          <a:stretch>
            <a:fillRect/>
          </a:stretch>
        </p:blipFill>
        <p:spPr>
          <a:xfrm>
            <a:off x="451131" y="1066800"/>
            <a:ext cx="8132045" cy="4097061"/>
          </a:xfrm>
          <a:prstGeom prst="rect">
            <a:avLst/>
          </a:prstGeom>
        </p:spPr>
      </p:pic>
      <p:sp>
        <p:nvSpPr>
          <p:cNvPr id="7" name="TextBox 6">
            <a:extLst>
              <a:ext uri="{FF2B5EF4-FFF2-40B4-BE49-F238E27FC236}">
                <a16:creationId xmlns:a16="http://schemas.microsoft.com/office/drawing/2014/main" id="{9FEB88B2-215E-427D-B5AD-ACC8B0FA83C2}"/>
              </a:ext>
            </a:extLst>
          </p:cNvPr>
          <p:cNvSpPr txBox="1"/>
          <p:nvPr/>
        </p:nvSpPr>
        <p:spPr>
          <a:xfrm>
            <a:off x="609600" y="5177569"/>
            <a:ext cx="4323043" cy="338554"/>
          </a:xfrm>
          <a:prstGeom prst="rect">
            <a:avLst/>
          </a:prstGeom>
          <a:noFill/>
        </p:spPr>
        <p:txBody>
          <a:bodyPr wrap="none" rtlCol="0">
            <a:spAutoFit/>
          </a:bodyPr>
          <a:lstStyle/>
          <a:p>
            <a:r>
              <a:rPr lang="en-GB" dirty="0">
                <a:hlinkClick r:id="rId4"/>
              </a:rPr>
              <a:t>http://pxweb.irena.org/pxweb/en/IRENASTAT</a:t>
            </a:r>
            <a:r>
              <a:rPr lang="en-GB" dirty="0"/>
              <a:t> </a:t>
            </a:r>
          </a:p>
        </p:txBody>
      </p:sp>
    </p:spTree>
    <p:extLst>
      <p:ext uri="{BB962C8B-B14F-4D97-AF65-F5344CB8AC3E}">
        <p14:creationId xmlns:p14="http://schemas.microsoft.com/office/powerpoint/2010/main" val="87565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txBox="1">
            <a:spLocks/>
          </p:cNvSpPr>
          <p:nvPr/>
        </p:nvSpPr>
        <p:spPr>
          <a:xfrm>
            <a:off x="8534400" y="6492875"/>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A06B1E7-21B8-4C37-8EB9-3B9E4E23EB19}" type="slidenum">
              <a:rPr kumimoji="0" lang="en-US" sz="10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2" name="Rectangle 11"/>
          <p:cNvSpPr/>
          <p:nvPr/>
        </p:nvSpPr>
        <p:spPr>
          <a:xfrm>
            <a:off x="304800" y="304799"/>
            <a:ext cx="8000999" cy="430887"/>
          </a:xfrm>
          <a:prstGeom prst="rect">
            <a:avLst/>
          </a:prstGeom>
        </p:spPr>
        <p:txBody>
          <a:bodyPr wrap="square">
            <a:spAutoFit/>
          </a:bodyPr>
          <a:lstStyle/>
          <a:p>
            <a:pPr marL="457200" marR="0" lvl="0" indent="0" defTabSz="914400" rtl="1" eaLnBrk="1" fontAlgn="auto" latinLnBrk="0" hangingPunct="1">
              <a:lnSpc>
                <a:spcPct val="100000"/>
              </a:lnSpc>
              <a:spcBef>
                <a:spcPts val="0"/>
              </a:spcBef>
              <a:spcAft>
                <a:spcPts val="0"/>
              </a:spcAft>
              <a:buClrTx/>
              <a:buSzTx/>
              <a:buFontTx/>
              <a:buNone/>
              <a:tabLst>
                <a:tab pos="342900" algn="l"/>
              </a:tabLst>
              <a:defRPr/>
            </a:pPr>
            <a:r>
              <a:rPr kumimoji="0" lang="en-US" altLang="ko-KR" sz="2200" b="1" i="0" u="none" strike="noStrike" kern="0" cap="none" spc="0" normalizeH="0" baseline="0" noProof="0" dirty="0">
                <a:ln>
                  <a:noFill/>
                </a:ln>
                <a:solidFill>
                  <a:srgbClr val="006699"/>
                </a:solidFill>
                <a:effectLst/>
                <a:uLnTx/>
                <a:uFillTx/>
                <a:latin typeface="Arial" panose="020B0604020202020204" pitchFamily="34" charset="0"/>
                <a:ea typeface="Segoe UI Symbol" pitchFamily="34" charset="0"/>
                <a:cs typeface="Arial" panose="020B0604020202020204" pitchFamily="34" charset="0"/>
              </a:rPr>
              <a:t>Interactive charts and more on Statistics page</a:t>
            </a:r>
          </a:p>
        </p:txBody>
      </p:sp>
      <p:sp>
        <p:nvSpPr>
          <p:cNvPr id="6" name="Rectangle 5"/>
          <p:cNvSpPr/>
          <p:nvPr/>
        </p:nvSpPr>
        <p:spPr>
          <a:xfrm>
            <a:off x="76200" y="6492875"/>
            <a:ext cx="914400"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F91EAD8-3D1E-45FE-9D43-3AA6882E60DE}"/>
              </a:ext>
            </a:extLst>
          </p:cNvPr>
          <p:cNvSpPr/>
          <p:nvPr/>
        </p:nvSpPr>
        <p:spPr>
          <a:xfrm>
            <a:off x="304801" y="1050172"/>
            <a:ext cx="8394291" cy="523220"/>
          </a:xfrm>
          <a:prstGeom prst="rect">
            <a:avLst/>
          </a:prstGeom>
        </p:spPr>
        <p:txBody>
          <a:bodyPr wrap="square">
            <a:spAutoFit/>
          </a:bodyPr>
          <a:lstStyle/>
          <a:p>
            <a:pPr>
              <a:spcAft>
                <a:spcPts val="0"/>
              </a:spcAft>
            </a:pPr>
            <a:r>
              <a:rPr lang="en-US" sz="1400" dirty="0"/>
              <a:t>Includes statistics, data query tools,  manuals, pilot studies and methodological notes covering various topics and other data:</a:t>
            </a:r>
          </a:p>
        </p:txBody>
      </p:sp>
      <p:pic>
        <p:nvPicPr>
          <p:cNvPr id="7" name="Picture 6">
            <a:extLst>
              <a:ext uri="{FF2B5EF4-FFF2-40B4-BE49-F238E27FC236}">
                <a16:creationId xmlns:a16="http://schemas.microsoft.com/office/drawing/2014/main" id="{4A27CEE3-912F-445D-9342-45492516C207}"/>
              </a:ext>
            </a:extLst>
          </p:cNvPr>
          <p:cNvPicPr>
            <a:picLocks noChangeAspect="1"/>
          </p:cNvPicPr>
          <p:nvPr/>
        </p:nvPicPr>
        <p:blipFill>
          <a:blip r:embed="rId3"/>
          <a:stretch>
            <a:fillRect/>
          </a:stretch>
        </p:blipFill>
        <p:spPr>
          <a:xfrm>
            <a:off x="2738199" y="4140103"/>
            <a:ext cx="2832107" cy="2160000"/>
          </a:xfrm>
          <a:prstGeom prst="rect">
            <a:avLst/>
          </a:prstGeom>
          <a:ln w="19050">
            <a:solidFill>
              <a:schemeClr val="accent1"/>
            </a:solidFill>
          </a:ln>
        </p:spPr>
      </p:pic>
      <p:pic>
        <p:nvPicPr>
          <p:cNvPr id="10" name="Picture 9">
            <a:extLst>
              <a:ext uri="{FF2B5EF4-FFF2-40B4-BE49-F238E27FC236}">
                <a16:creationId xmlns:a16="http://schemas.microsoft.com/office/drawing/2014/main" id="{B850AEF1-7A16-4423-86F9-3B3E7557F5F0}"/>
              </a:ext>
            </a:extLst>
          </p:cNvPr>
          <p:cNvPicPr>
            <a:picLocks noChangeAspect="1"/>
          </p:cNvPicPr>
          <p:nvPr/>
        </p:nvPicPr>
        <p:blipFill>
          <a:blip r:embed="rId4"/>
          <a:stretch>
            <a:fillRect/>
          </a:stretch>
        </p:blipFill>
        <p:spPr>
          <a:xfrm>
            <a:off x="2994275" y="1708962"/>
            <a:ext cx="2713388" cy="2160000"/>
          </a:xfrm>
          <a:prstGeom prst="rect">
            <a:avLst/>
          </a:prstGeom>
          <a:ln w="19050">
            <a:solidFill>
              <a:schemeClr val="accent1"/>
            </a:solidFill>
          </a:ln>
        </p:spPr>
      </p:pic>
      <p:pic>
        <p:nvPicPr>
          <p:cNvPr id="11" name="Picture 10">
            <a:extLst>
              <a:ext uri="{FF2B5EF4-FFF2-40B4-BE49-F238E27FC236}">
                <a16:creationId xmlns:a16="http://schemas.microsoft.com/office/drawing/2014/main" id="{DD286EB5-E720-469A-A8B0-DE853F482041}"/>
              </a:ext>
            </a:extLst>
          </p:cNvPr>
          <p:cNvPicPr>
            <a:picLocks noChangeAspect="1"/>
          </p:cNvPicPr>
          <p:nvPr/>
        </p:nvPicPr>
        <p:blipFill>
          <a:blip r:embed="rId5"/>
          <a:stretch>
            <a:fillRect/>
          </a:stretch>
        </p:blipFill>
        <p:spPr>
          <a:xfrm>
            <a:off x="444908" y="1708962"/>
            <a:ext cx="2251483" cy="2160697"/>
          </a:xfrm>
          <a:prstGeom prst="rect">
            <a:avLst/>
          </a:prstGeom>
          <a:ln w="19050">
            <a:solidFill>
              <a:schemeClr val="accent1"/>
            </a:solidFill>
          </a:ln>
        </p:spPr>
      </p:pic>
      <p:pic>
        <p:nvPicPr>
          <p:cNvPr id="14" name="Picture 13">
            <a:extLst>
              <a:ext uri="{FF2B5EF4-FFF2-40B4-BE49-F238E27FC236}">
                <a16:creationId xmlns:a16="http://schemas.microsoft.com/office/drawing/2014/main" id="{7376239C-1847-40C1-8E88-2C33E2190127}"/>
              </a:ext>
            </a:extLst>
          </p:cNvPr>
          <p:cNvPicPr>
            <a:picLocks noChangeAspect="1"/>
          </p:cNvPicPr>
          <p:nvPr/>
        </p:nvPicPr>
        <p:blipFill>
          <a:blip r:embed="rId6"/>
          <a:stretch>
            <a:fillRect/>
          </a:stretch>
        </p:blipFill>
        <p:spPr>
          <a:xfrm>
            <a:off x="5764775" y="4140103"/>
            <a:ext cx="2934317" cy="2160000"/>
          </a:xfrm>
          <a:prstGeom prst="rect">
            <a:avLst/>
          </a:prstGeom>
          <a:ln w="19050">
            <a:solidFill>
              <a:schemeClr val="accent1"/>
            </a:solidFill>
          </a:ln>
        </p:spPr>
      </p:pic>
      <p:sp>
        <p:nvSpPr>
          <p:cNvPr id="3" name="TextBox 2">
            <a:extLst>
              <a:ext uri="{FF2B5EF4-FFF2-40B4-BE49-F238E27FC236}">
                <a16:creationId xmlns:a16="http://schemas.microsoft.com/office/drawing/2014/main" id="{138F9AF7-1251-49D6-AF9B-FF7BDDF0AB24}"/>
              </a:ext>
            </a:extLst>
          </p:cNvPr>
          <p:cNvSpPr txBox="1"/>
          <p:nvPr/>
        </p:nvSpPr>
        <p:spPr>
          <a:xfrm>
            <a:off x="2738199" y="6368535"/>
            <a:ext cx="2832107" cy="369332"/>
          </a:xfrm>
          <a:prstGeom prst="rect">
            <a:avLst/>
          </a:prstGeom>
          <a:noFill/>
        </p:spPr>
        <p:txBody>
          <a:bodyPr wrap="square" rtlCol="0">
            <a:spAutoFit/>
          </a:bodyPr>
          <a:lstStyle/>
          <a:p>
            <a:r>
              <a:rPr lang="en-GB" sz="1800" b="1" u="sng" dirty="0">
                <a:solidFill>
                  <a:srgbClr val="0872A0"/>
                </a:solidFill>
              </a:rPr>
              <a:t>www.irena.org/statistics</a:t>
            </a:r>
          </a:p>
        </p:txBody>
      </p:sp>
      <p:pic>
        <p:nvPicPr>
          <p:cNvPr id="13" name="Picture 12">
            <a:extLst>
              <a:ext uri="{FF2B5EF4-FFF2-40B4-BE49-F238E27FC236}">
                <a16:creationId xmlns:a16="http://schemas.microsoft.com/office/drawing/2014/main" id="{A5FA7E4B-EE29-41B5-9786-319E7B0AA68A}"/>
              </a:ext>
            </a:extLst>
          </p:cNvPr>
          <p:cNvPicPr>
            <a:picLocks noChangeAspect="1"/>
          </p:cNvPicPr>
          <p:nvPr/>
        </p:nvPicPr>
        <p:blipFill>
          <a:blip r:embed="rId7"/>
          <a:stretch>
            <a:fillRect/>
          </a:stretch>
        </p:blipFill>
        <p:spPr>
          <a:xfrm>
            <a:off x="655019" y="3990414"/>
            <a:ext cx="1849722" cy="2614834"/>
          </a:xfrm>
          <a:prstGeom prst="rect">
            <a:avLst/>
          </a:prstGeom>
          <a:ln w="19050">
            <a:solidFill>
              <a:srgbClr val="0872A6"/>
            </a:solidFill>
          </a:ln>
        </p:spPr>
      </p:pic>
      <p:pic>
        <p:nvPicPr>
          <p:cNvPr id="5" name="Picture 4">
            <a:extLst>
              <a:ext uri="{FF2B5EF4-FFF2-40B4-BE49-F238E27FC236}">
                <a16:creationId xmlns:a16="http://schemas.microsoft.com/office/drawing/2014/main" id="{1B896D99-C292-4F7B-B83E-25D1D463CA95}"/>
              </a:ext>
            </a:extLst>
          </p:cNvPr>
          <p:cNvPicPr>
            <a:picLocks noChangeAspect="1"/>
          </p:cNvPicPr>
          <p:nvPr/>
        </p:nvPicPr>
        <p:blipFill>
          <a:blip r:embed="rId8"/>
          <a:stretch>
            <a:fillRect/>
          </a:stretch>
        </p:blipFill>
        <p:spPr>
          <a:xfrm>
            <a:off x="6374113" y="1528252"/>
            <a:ext cx="1849722" cy="2489607"/>
          </a:xfrm>
          <a:prstGeom prst="rect">
            <a:avLst/>
          </a:prstGeom>
          <a:ln w="19050">
            <a:solidFill>
              <a:srgbClr val="0872A0"/>
            </a:solidFill>
          </a:ln>
        </p:spPr>
      </p:pic>
    </p:spTree>
    <p:extLst>
      <p:ext uri="{BB962C8B-B14F-4D97-AF65-F5344CB8AC3E}">
        <p14:creationId xmlns:p14="http://schemas.microsoft.com/office/powerpoint/2010/main" val="375108569"/>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6008af7c-7336-455d-908f-b3985f6b41c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8ADCC053FA4744AC657464EE54EC92" ma:contentTypeVersion="14" ma:contentTypeDescription="Create a new document." ma:contentTypeScope="" ma:versionID="1af13824c7f5e4614ac4a76c5e77c602">
  <xsd:schema xmlns:xsd="http://www.w3.org/2001/XMLSchema" xmlns:xs="http://www.w3.org/2001/XMLSchema" xmlns:p="http://schemas.microsoft.com/office/2006/metadata/properties" xmlns:ns2="6008af7c-7336-455d-908f-b3985f6b41c4" xmlns:ns3="1fadec40-f76d-4b3e-8485-fdb1afd944ef" targetNamespace="http://schemas.microsoft.com/office/2006/metadata/properties" ma:root="true" ma:fieldsID="b6298734baa262383c07aa6ae24b7830" ns2:_="" ns3:_="">
    <xsd:import namespace="6008af7c-7336-455d-908f-b3985f6b41c4"/>
    <xsd:import namespace="1fadec40-f76d-4b3e-8485-fdb1afd94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_Flow_SignoffStatu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8af7c-7336-455d-908f-b3985f6b4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adec40-f76d-4b3e-8485-fdb1afd944e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805F6-CB52-4FF6-A634-180897EA4C14}">
  <ds:schemaRefs>
    <ds:schemaRef ds:uri="http://schemas.microsoft.com/sharepoint/v3/contenttype/forms"/>
  </ds:schemaRefs>
</ds:datastoreItem>
</file>

<file path=customXml/itemProps2.xml><?xml version="1.0" encoding="utf-8"?>
<ds:datastoreItem xmlns:ds="http://schemas.openxmlformats.org/officeDocument/2006/customXml" ds:itemID="{56345E26-BAC9-47CC-AC35-2632352A3B5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6008af7c-7336-455d-908f-b3985f6b41c4"/>
  </ds:schemaRefs>
</ds:datastoreItem>
</file>

<file path=customXml/itemProps3.xml><?xml version="1.0" encoding="utf-8"?>
<ds:datastoreItem xmlns:ds="http://schemas.openxmlformats.org/officeDocument/2006/customXml" ds:itemID="{B2573E3C-2DC2-4A1C-8A21-C78ADC4EA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8af7c-7336-455d-908f-b3985f6b41c4"/>
    <ds:schemaRef ds:uri="1fadec40-f76d-4b3e-8485-fdb1afd94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IRENA_Template_27112011</Template>
  <TotalTime>11850</TotalTime>
  <Words>780</Words>
  <Application>Microsoft Office PowerPoint</Application>
  <PresentationFormat>On-screen Show (4:3)</PresentationFormat>
  <Paragraphs>46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SWeckend@irena.org</dc:creator>
  <cp:lastModifiedBy>Nazik Elhassan</cp:lastModifiedBy>
  <cp:revision>437</cp:revision>
  <cp:lastPrinted>2016-02-14T13:37:07Z</cp:lastPrinted>
  <dcterms:created xsi:type="dcterms:W3CDTF">2012-01-09T12:12:29Z</dcterms:created>
  <dcterms:modified xsi:type="dcterms:W3CDTF">2021-10-20T13:41:01Z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0x010100BE8ADCC053FA4744AC657464EE54EC92</vt:lpwstr>
  </property>
  <property fmtid="{D5CDD505-2E9C-101B-9397-08002B2CF9AE}" pid="3" name="Order">
    <vt:r8>160400</vt:r8>
  </property>
</Properties>
</file>