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7" r:id="rId4"/>
  </p:sldMasterIdLst>
  <p:notesMasterIdLst>
    <p:notesMasterId r:id="rId35"/>
  </p:notesMasterIdLst>
  <p:sldIdLst>
    <p:sldId id="1494" r:id="rId5"/>
    <p:sldId id="1489" r:id="rId6"/>
    <p:sldId id="1488" r:id="rId7"/>
    <p:sldId id="1495" r:id="rId8"/>
    <p:sldId id="1496" r:id="rId9"/>
    <p:sldId id="1497" r:id="rId10"/>
    <p:sldId id="1483" r:id="rId11"/>
    <p:sldId id="1491" r:id="rId12"/>
    <p:sldId id="1498" r:id="rId13"/>
    <p:sldId id="1481" r:id="rId14"/>
    <p:sldId id="1493" r:id="rId15"/>
    <p:sldId id="1500" r:id="rId16"/>
    <p:sldId id="1501" r:id="rId17"/>
    <p:sldId id="1482" r:id="rId18"/>
    <p:sldId id="1485" r:id="rId19"/>
    <p:sldId id="1503" r:id="rId20"/>
    <p:sldId id="1504" r:id="rId21"/>
    <p:sldId id="1502" r:id="rId22"/>
    <p:sldId id="1506" r:id="rId23"/>
    <p:sldId id="1507" r:id="rId24"/>
    <p:sldId id="1505" r:id="rId25"/>
    <p:sldId id="1508" r:id="rId26"/>
    <p:sldId id="1509" r:id="rId27"/>
    <p:sldId id="1510" r:id="rId28"/>
    <p:sldId id="1486" r:id="rId29"/>
    <p:sldId id="1511" r:id="rId30"/>
    <p:sldId id="1512" r:id="rId31"/>
    <p:sldId id="1513" r:id="rId32"/>
    <p:sldId id="1499" r:id="rId33"/>
    <p:sldId id="1492" r:id="rId34"/>
  </p:sldIdLst>
  <p:sldSz cx="12192000" cy="6858000"/>
  <p:notesSz cx="6797675" cy="9926638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568">
          <p15:clr>
            <a:srgbClr val="A4A3A4"/>
          </p15:clr>
        </p15:guide>
        <p15:guide id="2" orient="horz" pos="3567">
          <p15:clr>
            <a:srgbClr val="A4A3A4"/>
          </p15:clr>
        </p15:guide>
        <p15:guide id="3" orient="horz" pos="1457" userDrawn="1">
          <p15:clr>
            <a:srgbClr val="A4A3A4"/>
          </p15:clr>
        </p15:guide>
        <p15:guide id="4" orient="horz" pos="1253" userDrawn="1">
          <p15:clr>
            <a:srgbClr val="A4A3A4"/>
          </p15:clr>
        </p15:guide>
        <p15:guide id="5" orient="horz" pos="1255">
          <p15:clr>
            <a:srgbClr val="A4A3A4"/>
          </p15:clr>
        </p15:guide>
        <p15:guide id="6" orient="horz" pos="2818" userDrawn="1">
          <p15:clr>
            <a:srgbClr val="A4A3A4"/>
          </p15:clr>
        </p15:guide>
        <p15:guide id="7" orient="horz" pos="4022">
          <p15:clr>
            <a:srgbClr val="A4A3A4"/>
          </p15:clr>
        </p15:guide>
        <p15:guide id="8" orient="horz" pos="985">
          <p15:clr>
            <a:srgbClr val="A4A3A4"/>
          </p15:clr>
        </p15:guide>
        <p15:guide id="9" pos="7376">
          <p15:clr>
            <a:srgbClr val="A4A3A4"/>
          </p15:clr>
        </p15:guide>
        <p15:guide id="10" pos="302" userDrawn="1">
          <p15:clr>
            <a:srgbClr val="A4A3A4"/>
          </p15:clr>
        </p15:guide>
        <p15:guide id="11" pos="3808">
          <p15:clr>
            <a:srgbClr val="A4A3A4"/>
          </p15:clr>
        </p15:guide>
        <p15:guide id="12" pos="2720">
          <p15:clr>
            <a:srgbClr val="A4A3A4"/>
          </p15:clr>
        </p15:guide>
        <p15:guide id="13" pos="240">
          <p15:clr>
            <a:srgbClr val="A4A3A4"/>
          </p15:clr>
        </p15:guide>
        <p15:guide id="14" pos="76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gMTlcSv3S65ZuFolztcE9iK85IR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Press" initials="ESP" lastIdx="17" clrIdx="0">
    <p:extLst>
      <p:ext uri="{19B8F6BF-5375-455C-9EA6-DF929625EA0E}">
        <p15:presenceInfo xmlns:p15="http://schemas.microsoft.com/office/powerpoint/2012/main" userId="Elizabeth Press" providerId="None"/>
      </p:ext>
    </p:extLst>
  </p:cmAuthor>
  <p:cmAuthor id="2" name="Manuela Stefanides" initials="MS" lastIdx="9" clrIdx="1">
    <p:extLst>
      <p:ext uri="{19B8F6BF-5375-455C-9EA6-DF929625EA0E}">
        <p15:presenceInfo xmlns:p15="http://schemas.microsoft.com/office/powerpoint/2012/main" userId="Manuela Stefanides" providerId="None"/>
      </p:ext>
    </p:extLst>
  </p:cmAuthor>
  <p:cmAuthor id="3" name="Claire Kiss" initials="CK" lastIdx="2" clrIdx="2">
    <p:extLst>
      <p:ext uri="{19B8F6BF-5375-455C-9EA6-DF929625EA0E}">
        <p15:presenceInfo xmlns:p15="http://schemas.microsoft.com/office/powerpoint/2012/main" userId="Claire Kis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94"/>
  </p:normalViewPr>
  <p:slideViewPr>
    <p:cSldViewPr snapToGrid="0">
      <p:cViewPr varScale="1">
        <p:scale>
          <a:sx n="63" d="100"/>
          <a:sy n="63" d="100"/>
        </p:scale>
        <p:origin x="904" y="34"/>
      </p:cViewPr>
      <p:guideLst>
        <p:guide orient="horz" pos="3568"/>
        <p:guide orient="horz" pos="3567"/>
        <p:guide orient="horz" pos="1457"/>
        <p:guide orient="horz" pos="1253"/>
        <p:guide orient="horz" pos="1255"/>
        <p:guide orient="horz" pos="2818"/>
        <p:guide orient="horz" pos="4022"/>
        <p:guide orient="horz" pos="985"/>
        <p:guide pos="7376"/>
        <p:guide pos="302"/>
        <p:guide pos="3808"/>
        <p:guide pos="2720"/>
        <p:guide pos="240"/>
        <p:guide pos="76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customschemas.google.com/relationships/presentationmetadata" Target="metadata"/><Relationship Id="rId20" Type="http://schemas.openxmlformats.org/officeDocument/2006/relationships/slide" Target="slides/slide1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Press" userId="546aa9b4-8f6d-4f28-962d-c48ab3025baa" providerId="ADAL" clId="{AB7BA307-E00A-402F-B33B-79214220BA0D}"/>
    <pc:docChg chg="modSld">
      <pc:chgData name="Elizabeth Press" userId="546aa9b4-8f6d-4f28-962d-c48ab3025baa" providerId="ADAL" clId="{AB7BA307-E00A-402F-B33B-79214220BA0D}" dt="2022-02-02T15:09:23.085" v="56" actId="20577"/>
      <pc:docMkLst>
        <pc:docMk/>
      </pc:docMkLst>
      <pc:sldChg chg="modSp mod">
        <pc:chgData name="Elizabeth Press" userId="546aa9b4-8f6d-4f28-962d-c48ab3025baa" providerId="ADAL" clId="{AB7BA307-E00A-402F-B33B-79214220BA0D}" dt="2022-02-02T15:09:23.085" v="56" actId="20577"/>
        <pc:sldMkLst>
          <pc:docMk/>
          <pc:sldMk cId="3222033946" sldId="1511"/>
        </pc:sldMkLst>
        <pc:spChg chg="mod">
          <ac:chgData name="Elizabeth Press" userId="546aa9b4-8f6d-4f28-962d-c48ab3025baa" providerId="ADAL" clId="{AB7BA307-E00A-402F-B33B-79214220BA0D}" dt="2022-02-02T15:09:23.085" v="56" actId="20577"/>
          <ac:spMkLst>
            <pc:docMk/>
            <pc:sldMk cId="3222033946" sldId="1511"/>
            <ac:spMk id="9" creationId="{00000000-0000-0000-0000-000000000000}"/>
          </ac:spMkLst>
        </pc:spChg>
      </pc:sldChg>
    </pc:docChg>
  </pc:docChgLst>
  <pc:docChgLst>
    <pc:chgData name="Waiman Tsang" userId="S::wtsang@irena.org::d3755d86-23f5-4374-b085-76e9b9acee68" providerId="AD" clId="Web-{5E8E4C28-D507-8E94-6AA0-CB046B43C3AE}"/>
    <pc:docChg chg="delSld modSld">
      <pc:chgData name="Waiman Tsang" userId="S::wtsang@irena.org::d3755d86-23f5-4374-b085-76e9b9acee68" providerId="AD" clId="Web-{5E8E4C28-D507-8E94-6AA0-CB046B43C3AE}" dt="2022-01-31T10:39:41.930" v="4" actId="1076"/>
      <pc:docMkLst>
        <pc:docMk/>
      </pc:docMkLst>
      <pc:sldChg chg="delSp modSp">
        <pc:chgData name="Waiman Tsang" userId="S::wtsang@irena.org::d3755d86-23f5-4374-b085-76e9b9acee68" providerId="AD" clId="Web-{5E8E4C28-D507-8E94-6AA0-CB046B43C3AE}" dt="2022-01-31T10:39:41.930" v="4" actId="1076"/>
        <pc:sldMkLst>
          <pc:docMk/>
          <pc:sldMk cId="1801571060" sldId="1489"/>
        </pc:sldMkLst>
        <pc:picChg chg="del">
          <ac:chgData name="Waiman Tsang" userId="S::wtsang@irena.org::d3755d86-23f5-4374-b085-76e9b9acee68" providerId="AD" clId="Web-{5E8E4C28-D507-8E94-6AA0-CB046B43C3AE}" dt="2022-01-31T10:39:32.695" v="3"/>
          <ac:picMkLst>
            <pc:docMk/>
            <pc:sldMk cId="1801571060" sldId="1489"/>
            <ac:picMk id="2" creationId="{DB6E19AB-E53B-4D13-B090-6309BDA3B5AE}"/>
          </ac:picMkLst>
        </pc:picChg>
        <pc:picChg chg="mod">
          <ac:chgData name="Waiman Tsang" userId="S::wtsang@irena.org::d3755d86-23f5-4374-b085-76e9b9acee68" providerId="AD" clId="Web-{5E8E4C28-D507-8E94-6AA0-CB046B43C3AE}" dt="2022-01-31T10:39:41.930" v="4" actId="1076"/>
          <ac:picMkLst>
            <pc:docMk/>
            <pc:sldMk cId="1801571060" sldId="1489"/>
            <ac:picMk id="1026" creationId="{BA581341-B764-4DFA-98B4-C0C81D072CD4}"/>
          </ac:picMkLst>
        </pc:picChg>
      </pc:sldChg>
      <pc:sldChg chg="delSp">
        <pc:chgData name="Waiman Tsang" userId="S::wtsang@irena.org::d3755d86-23f5-4374-b085-76e9b9acee68" providerId="AD" clId="Web-{5E8E4C28-D507-8E94-6AA0-CB046B43C3AE}" dt="2022-01-31T10:39:17.492" v="1"/>
        <pc:sldMkLst>
          <pc:docMk/>
          <pc:sldMk cId="2869655574" sldId="1494"/>
        </pc:sldMkLst>
        <pc:spChg chg="del">
          <ac:chgData name="Waiman Tsang" userId="S::wtsang@irena.org::d3755d86-23f5-4374-b085-76e9b9acee68" providerId="AD" clId="Web-{5E8E4C28-D507-8E94-6AA0-CB046B43C3AE}" dt="2022-01-31T10:39:17.492" v="1"/>
          <ac:spMkLst>
            <pc:docMk/>
            <pc:sldMk cId="2869655574" sldId="1494"/>
            <ac:spMk id="3" creationId="{AA6167FB-2DCD-48C3-BB9D-1D9C7FFD3D24}"/>
          </ac:spMkLst>
        </pc:spChg>
        <pc:spChg chg="del">
          <ac:chgData name="Waiman Tsang" userId="S::wtsang@irena.org::d3755d86-23f5-4374-b085-76e9b9acee68" providerId="AD" clId="Web-{5E8E4C28-D507-8E94-6AA0-CB046B43C3AE}" dt="2022-01-31T10:39:15.351" v="0"/>
          <ac:spMkLst>
            <pc:docMk/>
            <pc:sldMk cId="2869655574" sldId="1494"/>
            <ac:spMk id="4" creationId="{6A6778D0-0387-4F62-83F3-3BBF47B78A77}"/>
          </ac:spMkLst>
        </pc:spChg>
      </pc:sldChg>
      <pc:sldChg chg="del">
        <pc:chgData name="Waiman Tsang" userId="S::wtsang@irena.org::d3755d86-23f5-4374-b085-76e9b9acee68" providerId="AD" clId="Web-{5E8E4C28-D507-8E94-6AA0-CB046B43C3AE}" dt="2022-01-31T10:39:27.898" v="2"/>
        <pc:sldMkLst>
          <pc:docMk/>
          <pc:sldMk cId="4185679983" sldId="151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2946058" cy="4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444" y="2"/>
            <a:ext cx="2947144" cy="4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529" y="4715270"/>
            <a:ext cx="5436618" cy="446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spcBef>
                <a:spcPts val="39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9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9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9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9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221"/>
            <a:ext cx="2946058" cy="4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444" y="9428221"/>
            <a:ext cx="2947144" cy="4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D53E2E4-7090-BF48-86CA-9735270A24EE}" type="slidenum">
              <a:rPr lang="de-DE" altLang="en-US">
                <a:latin typeface="Arial" charset="0"/>
                <a:ea typeface="MS PGothic" charset="-128"/>
              </a:rPr>
              <a:pPr/>
              <a:t>2</a:t>
            </a:fld>
            <a:endParaRPr lang="de-DE" altLang="en-US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6579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D53E2E4-7090-BF48-86CA-9735270A24EE}" type="slidenum">
              <a:rPr lang="de-DE" altLang="en-US">
                <a:latin typeface="Arial" charset="0"/>
                <a:ea typeface="MS PGothic" charset="-128"/>
              </a:rPr>
              <a:pPr/>
              <a:t>11</a:t>
            </a:fld>
            <a:endParaRPr lang="de-DE" altLang="en-US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696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D53E2E4-7090-BF48-86CA-9735270A24EE}" type="slidenum">
              <a:rPr lang="de-DE" altLang="en-US">
                <a:latin typeface="Arial" charset="0"/>
                <a:ea typeface="MS PGothic" charset="-128"/>
              </a:rPr>
              <a:pPr/>
              <a:t>12</a:t>
            </a:fld>
            <a:endParaRPr lang="de-DE" altLang="en-US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2861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D53E2E4-7090-BF48-86CA-9735270A24EE}" type="slidenum">
              <a:rPr lang="de-DE" altLang="en-US">
                <a:latin typeface="Arial" charset="0"/>
                <a:ea typeface="MS PGothic" charset="-128"/>
              </a:rPr>
              <a:pPr/>
              <a:t>13</a:t>
            </a:fld>
            <a:endParaRPr lang="de-DE" altLang="en-US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6074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D53E2E4-7090-BF48-86CA-9735270A24EE}" type="slidenum">
              <a:rPr lang="de-DE" altLang="en-US">
                <a:latin typeface="Arial" charset="0"/>
                <a:ea typeface="MS PGothic" charset="-128"/>
              </a:rPr>
              <a:pPr/>
              <a:t>14</a:t>
            </a:fld>
            <a:endParaRPr lang="de-DE" altLang="en-US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6274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D53E2E4-7090-BF48-86CA-9735270A24EE}" type="slidenum">
              <a:rPr lang="de-DE" altLang="en-US">
                <a:latin typeface="Arial" charset="0"/>
                <a:ea typeface="MS PGothic" charset="-128"/>
              </a:rPr>
              <a:pPr/>
              <a:t>15</a:t>
            </a:fld>
            <a:endParaRPr lang="de-DE" altLang="en-US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8196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D53E2E4-7090-BF48-86CA-9735270A24EE}" type="slidenum">
              <a:rPr lang="de-DE" altLang="en-US">
                <a:latin typeface="Arial" charset="0"/>
                <a:ea typeface="MS PGothic" charset="-128"/>
              </a:rPr>
              <a:pPr/>
              <a:t>16</a:t>
            </a:fld>
            <a:endParaRPr lang="de-DE" altLang="en-US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055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D53E2E4-7090-BF48-86CA-9735270A24EE}" type="slidenum">
              <a:rPr lang="de-DE" altLang="en-US">
                <a:latin typeface="Arial" charset="0"/>
                <a:ea typeface="MS PGothic" charset="-128"/>
              </a:rPr>
              <a:pPr/>
              <a:t>17</a:t>
            </a:fld>
            <a:endParaRPr lang="de-DE" altLang="en-US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7787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D53E2E4-7090-BF48-86CA-9735270A24EE}" type="slidenum">
              <a:rPr lang="de-DE" altLang="en-US">
                <a:latin typeface="Arial" charset="0"/>
                <a:ea typeface="MS PGothic" charset="-128"/>
              </a:rPr>
              <a:pPr/>
              <a:t>18</a:t>
            </a:fld>
            <a:endParaRPr lang="de-DE" altLang="en-US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3624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D53E2E4-7090-BF48-86CA-9735270A24EE}" type="slidenum">
              <a:rPr lang="de-DE" altLang="en-US">
                <a:latin typeface="Arial" charset="0"/>
                <a:ea typeface="MS PGothic" charset="-128"/>
              </a:rPr>
              <a:pPr/>
              <a:t>19</a:t>
            </a:fld>
            <a:endParaRPr lang="de-DE" altLang="en-US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83923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D53E2E4-7090-BF48-86CA-9735270A24EE}" type="slidenum">
              <a:rPr lang="de-DE" altLang="en-US">
                <a:latin typeface="Arial" charset="0"/>
                <a:ea typeface="MS PGothic" charset="-128"/>
              </a:rPr>
              <a:pPr/>
              <a:t>20</a:t>
            </a:fld>
            <a:endParaRPr lang="de-DE" altLang="en-US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4452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D53E2E4-7090-BF48-86CA-9735270A24EE}" type="slidenum">
              <a:rPr lang="de-DE" altLang="en-US">
                <a:latin typeface="Arial" charset="0"/>
                <a:ea typeface="MS PGothic" charset="-128"/>
              </a:rPr>
              <a:pPr/>
              <a:t>3</a:t>
            </a:fld>
            <a:endParaRPr lang="de-DE" altLang="en-US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69706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D53E2E4-7090-BF48-86CA-9735270A24EE}" type="slidenum">
              <a:rPr lang="de-DE" altLang="en-US">
                <a:latin typeface="Arial" charset="0"/>
                <a:ea typeface="MS PGothic" charset="-128"/>
              </a:rPr>
              <a:pPr/>
              <a:t>21</a:t>
            </a:fld>
            <a:endParaRPr lang="de-DE" altLang="en-US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3906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D53E2E4-7090-BF48-86CA-9735270A24EE}" type="slidenum">
              <a:rPr lang="de-DE" altLang="en-US">
                <a:latin typeface="Arial" charset="0"/>
                <a:ea typeface="MS PGothic" charset="-128"/>
              </a:rPr>
              <a:pPr/>
              <a:t>22</a:t>
            </a:fld>
            <a:endParaRPr lang="de-DE" altLang="en-US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93584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D53E2E4-7090-BF48-86CA-9735270A24EE}" type="slidenum">
              <a:rPr lang="de-DE" altLang="en-US">
                <a:latin typeface="Arial" charset="0"/>
                <a:ea typeface="MS PGothic" charset="-128"/>
              </a:rPr>
              <a:pPr/>
              <a:t>23</a:t>
            </a:fld>
            <a:endParaRPr lang="de-DE" altLang="en-US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93745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D53E2E4-7090-BF48-86CA-9735270A24EE}" type="slidenum">
              <a:rPr lang="de-DE" altLang="en-US">
                <a:latin typeface="Arial" charset="0"/>
                <a:ea typeface="MS PGothic" charset="-128"/>
              </a:rPr>
              <a:pPr/>
              <a:t>24</a:t>
            </a:fld>
            <a:endParaRPr lang="de-DE" altLang="en-US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84870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D53E2E4-7090-BF48-86CA-9735270A24EE}" type="slidenum">
              <a:rPr lang="de-DE" altLang="en-US">
                <a:latin typeface="Arial" charset="0"/>
                <a:ea typeface="MS PGothic" charset="-128"/>
              </a:rPr>
              <a:pPr/>
              <a:t>25</a:t>
            </a:fld>
            <a:endParaRPr lang="de-DE" altLang="en-US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92863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D53E2E4-7090-BF48-86CA-9735270A24EE}" type="slidenum">
              <a:rPr lang="de-DE" altLang="en-US">
                <a:latin typeface="Arial" charset="0"/>
                <a:ea typeface="MS PGothic" charset="-128"/>
              </a:rPr>
              <a:pPr/>
              <a:t>26</a:t>
            </a:fld>
            <a:endParaRPr lang="de-DE" altLang="en-US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19952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D53E2E4-7090-BF48-86CA-9735270A24EE}" type="slidenum">
              <a:rPr lang="de-DE" altLang="en-US">
                <a:latin typeface="Arial" charset="0"/>
                <a:ea typeface="MS PGothic" charset="-128"/>
              </a:rPr>
              <a:pPr/>
              <a:t>27</a:t>
            </a:fld>
            <a:endParaRPr lang="de-DE" altLang="en-US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14787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D53E2E4-7090-BF48-86CA-9735270A24EE}" type="slidenum">
              <a:rPr lang="de-DE" altLang="en-US">
                <a:latin typeface="Arial" charset="0"/>
                <a:ea typeface="MS PGothic" charset="-128"/>
              </a:rPr>
              <a:pPr/>
              <a:t>28</a:t>
            </a:fld>
            <a:endParaRPr lang="de-DE" altLang="en-US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14591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D53E2E4-7090-BF48-86CA-9735270A24EE}" type="slidenum">
              <a:rPr lang="de-DE" altLang="en-US">
                <a:latin typeface="Arial" charset="0"/>
                <a:ea typeface="MS PGothic" charset="-128"/>
              </a:rPr>
              <a:pPr/>
              <a:t>29</a:t>
            </a:fld>
            <a:endParaRPr lang="de-DE" altLang="en-US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74530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D53E2E4-7090-BF48-86CA-9735270A24EE}" type="slidenum">
              <a:rPr lang="de-DE" altLang="en-US">
                <a:latin typeface="Arial" charset="0"/>
                <a:ea typeface="MS PGothic" charset="-128"/>
              </a:rPr>
              <a:pPr/>
              <a:t>30</a:t>
            </a:fld>
            <a:endParaRPr lang="de-DE" altLang="en-US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9291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D53E2E4-7090-BF48-86CA-9735270A24EE}" type="slidenum">
              <a:rPr lang="de-DE" altLang="en-US">
                <a:latin typeface="Arial" charset="0"/>
                <a:ea typeface="MS PGothic" charset="-128"/>
              </a:rPr>
              <a:pPr/>
              <a:t>4</a:t>
            </a:fld>
            <a:endParaRPr lang="de-DE" altLang="en-US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9720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D53E2E4-7090-BF48-86CA-9735270A24EE}" type="slidenum">
              <a:rPr lang="de-DE" altLang="en-US">
                <a:latin typeface="Arial" charset="0"/>
                <a:ea typeface="MS PGothic" charset="-128"/>
              </a:rPr>
              <a:pPr/>
              <a:t>5</a:t>
            </a:fld>
            <a:endParaRPr lang="de-DE" altLang="en-US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2019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D53E2E4-7090-BF48-86CA-9735270A24EE}" type="slidenum">
              <a:rPr lang="de-DE" altLang="en-US">
                <a:latin typeface="Arial" charset="0"/>
                <a:ea typeface="MS PGothic" charset="-128"/>
              </a:rPr>
              <a:pPr/>
              <a:t>6</a:t>
            </a:fld>
            <a:endParaRPr lang="de-DE" altLang="en-US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3824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D53E2E4-7090-BF48-86CA-9735270A24EE}" type="slidenum">
              <a:rPr lang="de-DE" altLang="en-US">
                <a:latin typeface="Arial" charset="0"/>
                <a:ea typeface="MS PGothic" charset="-128"/>
              </a:rPr>
              <a:pPr/>
              <a:t>7</a:t>
            </a:fld>
            <a:endParaRPr lang="de-DE" altLang="en-US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4202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D53E2E4-7090-BF48-86CA-9735270A24EE}" type="slidenum">
              <a:rPr lang="de-DE" altLang="en-US">
                <a:latin typeface="Arial" charset="0"/>
                <a:ea typeface="MS PGothic" charset="-128"/>
              </a:rPr>
              <a:pPr/>
              <a:t>8</a:t>
            </a:fld>
            <a:endParaRPr lang="de-DE" altLang="en-US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9168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D53E2E4-7090-BF48-86CA-9735270A24EE}" type="slidenum">
              <a:rPr lang="de-DE" altLang="en-US">
                <a:latin typeface="Arial" charset="0"/>
                <a:ea typeface="MS PGothic" charset="-128"/>
              </a:rPr>
              <a:pPr/>
              <a:t>9</a:t>
            </a:fld>
            <a:endParaRPr lang="de-DE" altLang="en-US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2447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D53E2E4-7090-BF48-86CA-9735270A24EE}" type="slidenum">
              <a:rPr lang="de-DE" altLang="en-US">
                <a:latin typeface="Arial" charset="0"/>
                <a:ea typeface="MS PGothic" charset="-128"/>
              </a:rPr>
              <a:pPr/>
              <a:t>10</a:t>
            </a:fld>
            <a:endParaRPr lang="de-DE" altLang="en-US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6141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;p42">
            <a:extLst>
              <a:ext uri="{FF2B5EF4-FFF2-40B4-BE49-F238E27FC236}">
                <a16:creationId xmlns:a16="http://schemas.microsoft.com/office/drawing/2014/main" id="{F84A6A59-B46C-3048-9A61-86EBEA1F4C1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702445" y="6534286"/>
            <a:ext cx="373347" cy="21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00D4BB-DFDF-CF44-98D7-D709A2CCF1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3276100"/>
            <a:ext cx="7344800" cy="3581900"/>
          </a:xfrm>
          <a:prstGeom prst="rect">
            <a:avLst/>
          </a:prstGeom>
        </p:spPr>
      </p:pic>
      <p:sp>
        <p:nvSpPr>
          <p:cNvPr id="3" name="Google Shape;104;p42">
            <a:extLst>
              <a:ext uri="{FF2B5EF4-FFF2-40B4-BE49-F238E27FC236}">
                <a16:creationId xmlns:a16="http://schemas.microsoft.com/office/drawing/2014/main" id="{F84A6A59-B46C-3048-9A61-86EBEA1F4C1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702445" y="6534286"/>
            <a:ext cx="373347" cy="21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D9499A-D515-9D46-90CC-959E8164AA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 rot="10800000" flipH="1">
            <a:off x="2847481" y="781429"/>
            <a:ext cx="9344519" cy="471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9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2"/>
          <p:cNvSpPr txBox="1">
            <a:spLocks noGrp="1"/>
          </p:cNvSpPr>
          <p:nvPr>
            <p:ph type="sldNum" idx="12"/>
          </p:nvPr>
        </p:nvSpPr>
        <p:spPr>
          <a:xfrm>
            <a:off x="11560205" y="6534286"/>
            <a:ext cx="373347" cy="21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5" name="Google Shape;105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9142" y="314960"/>
            <a:ext cx="1276344" cy="3231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42"/>
          <p:cNvCxnSpPr/>
          <p:nvPr/>
        </p:nvCxnSpPr>
        <p:spPr>
          <a:xfrm>
            <a:off x="263352" y="764704"/>
            <a:ext cx="11665296" cy="0"/>
          </a:xfrm>
          <a:prstGeom prst="straightConnector1">
            <a:avLst/>
          </a:prstGeom>
          <a:noFill/>
          <a:ln w="19050" cap="flat" cmpd="sng">
            <a:solidFill>
              <a:srgbClr val="0872A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016CD-5089-4B6F-950C-3518D21E0D8B}"/>
              </a:ext>
            </a:extLst>
          </p:cNvPr>
          <p:cNvSpPr txBox="1">
            <a:spLocks/>
          </p:cNvSpPr>
          <p:nvPr/>
        </p:nvSpPr>
        <p:spPr>
          <a:xfrm>
            <a:off x="0" y="2019213"/>
            <a:ext cx="12192000" cy="131077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2400"/>
              </a:spcBef>
              <a:spcAft>
                <a:spcPts val="1800"/>
              </a:spcAft>
              <a:defRPr/>
            </a:pPr>
            <a:r>
              <a:rPr lang="en-GB" sz="3600" b="1" dirty="0">
                <a:solidFill>
                  <a:srgbClr val="0872A6"/>
                </a:solidFill>
                <a:latin typeface="Calibri"/>
                <a:cs typeface="Calibri"/>
              </a:rPr>
              <a:t>The Geopolitics of the Energy Transformation: </a:t>
            </a:r>
            <a:br>
              <a:rPr lang="en-GB" sz="3600" b="1" dirty="0">
                <a:solidFill>
                  <a:srgbClr val="0872A6"/>
                </a:solidFill>
                <a:latin typeface="Calibri"/>
                <a:cs typeface="Calibri"/>
              </a:rPr>
            </a:br>
            <a:r>
              <a:rPr lang="en-GB" sz="3600" b="1" dirty="0">
                <a:solidFill>
                  <a:srgbClr val="0872A6"/>
                </a:solidFill>
                <a:latin typeface="Calibri"/>
                <a:cs typeface="Calibri"/>
              </a:rPr>
              <a:t>The Hydrogen Factor</a:t>
            </a:r>
            <a:endParaRPr lang="en-US" sz="3600" dirty="0"/>
          </a:p>
          <a:p>
            <a:pPr algn="ctr">
              <a:spcBef>
                <a:spcPts val="2400"/>
              </a:spcBef>
              <a:spcAft>
                <a:spcPts val="1800"/>
              </a:spcAft>
              <a:defRPr/>
            </a:pPr>
            <a:endParaRPr lang="en-GB" sz="3600" dirty="0">
              <a:solidFill>
                <a:srgbClr val="0872A6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655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78258" y="275606"/>
            <a:ext cx="98536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 expanding network of hydrogen trade routes, plans and agreements</a:t>
            </a:r>
            <a:endParaRPr lang="en-US" alt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BA80DA-4629-4FDD-94F9-0975C70C8D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"/>
          <a:stretch/>
        </p:blipFill>
        <p:spPr>
          <a:xfrm>
            <a:off x="735291" y="796593"/>
            <a:ext cx="10748127" cy="5952550"/>
          </a:xfrm>
          <a:prstGeom prst="rect">
            <a:avLst/>
          </a:prstGeom>
        </p:spPr>
      </p:pic>
      <p:sp>
        <p:nvSpPr>
          <p:cNvPr id="4" name="Google Shape;104;p42">
            <a:extLst>
              <a:ext uri="{FF2B5EF4-FFF2-40B4-BE49-F238E27FC236}">
                <a16:creationId xmlns:a16="http://schemas.microsoft.com/office/drawing/2014/main" id="{DAB5A610-D989-B943-BBBB-95A11446B78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60205" y="6534286"/>
            <a:ext cx="373347" cy="21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54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78258" y="253835"/>
            <a:ext cx="10967919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400">
                <a:latin typeface="Calibri"/>
                <a:ea typeface="MS PGothic"/>
                <a:cs typeface="Calibri"/>
              </a:rPr>
              <a:t>Hydrogen Strategies (October 2021)</a:t>
            </a:r>
            <a:endParaRPr lang="en-US" altLang="en-US" sz="2400" kern="0">
              <a:latin typeface="Calibri"/>
              <a:ea typeface="MS PGothic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CC3346-A463-4D64-83FE-09624B5B9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995" y="855493"/>
            <a:ext cx="9096009" cy="6004618"/>
          </a:xfrm>
          <a:prstGeom prst="rect">
            <a:avLst/>
          </a:prstGeom>
        </p:spPr>
      </p:pic>
      <p:sp>
        <p:nvSpPr>
          <p:cNvPr id="4" name="Google Shape;104;p42">
            <a:extLst>
              <a:ext uri="{FF2B5EF4-FFF2-40B4-BE49-F238E27FC236}">
                <a16:creationId xmlns:a16="http://schemas.microsoft.com/office/drawing/2014/main" id="{C783CA65-82E4-8B41-803E-3F63BCCD42E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60205" y="6534286"/>
            <a:ext cx="373347" cy="21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22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67372" y="232063"/>
            <a:ext cx="11344991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Average annual funding potentially available for hydrogen projects, 2021-2030</a:t>
            </a:r>
            <a:endParaRPr lang="en-US" altLang="en-US" sz="2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04;p42">
            <a:extLst>
              <a:ext uri="{FF2B5EF4-FFF2-40B4-BE49-F238E27FC236}">
                <a16:creationId xmlns:a16="http://schemas.microsoft.com/office/drawing/2014/main" id="{BCA999DE-E75F-B64A-B8D4-1FEC2B24AFA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60205" y="6534286"/>
            <a:ext cx="373347" cy="21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D14771-2E95-4C2A-9A56-ABBD34EED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901" y="897286"/>
            <a:ext cx="6300197" cy="58539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32A3E2-0A94-4932-B460-2475D325637D}"/>
              </a:ext>
            </a:extLst>
          </p:cNvPr>
          <p:cNvSpPr txBox="1"/>
          <p:nvPr/>
        </p:nvSpPr>
        <p:spPr>
          <a:xfrm>
            <a:off x="140640" y="6472048"/>
            <a:ext cx="1648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As of August 2021</a:t>
            </a:r>
          </a:p>
        </p:txBody>
      </p:sp>
    </p:spTree>
    <p:extLst>
      <p:ext uri="{BB962C8B-B14F-4D97-AF65-F5344CB8AC3E}">
        <p14:creationId xmlns:p14="http://schemas.microsoft.com/office/powerpoint/2010/main" val="3738791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67372" y="232063"/>
            <a:ext cx="11344991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Clean hydrogen projects and investment (November 2021)</a:t>
            </a:r>
            <a:endParaRPr lang="en-US" altLang="en-US" sz="2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04;p42">
            <a:extLst>
              <a:ext uri="{FF2B5EF4-FFF2-40B4-BE49-F238E27FC236}">
                <a16:creationId xmlns:a16="http://schemas.microsoft.com/office/drawing/2014/main" id="{BCA999DE-E75F-B64A-B8D4-1FEC2B24AFA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60205" y="6534286"/>
            <a:ext cx="373347" cy="21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CE30D0-B290-4562-A143-F6C70681F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748" y="862594"/>
            <a:ext cx="8732504" cy="588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9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D376F5-6C2D-4283-B713-82E7B69B17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8" t="3832" b="2574"/>
          <a:stretch/>
        </p:blipFill>
        <p:spPr>
          <a:xfrm>
            <a:off x="704440" y="948878"/>
            <a:ext cx="10756208" cy="574113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67372" y="232063"/>
            <a:ext cx="11344991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Technical potential for producing green hydrogen under USD 1.5/kg by 2050, in EJ</a:t>
            </a:r>
            <a:endParaRPr lang="en-US" altLang="en-US" sz="2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04;p42">
            <a:extLst>
              <a:ext uri="{FF2B5EF4-FFF2-40B4-BE49-F238E27FC236}">
                <a16:creationId xmlns:a16="http://schemas.microsoft.com/office/drawing/2014/main" id="{BCA999DE-E75F-B64A-B8D4-1FEC2B24AFA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60205" y="6534286"/>
            <a:ext cx="373347" cy="21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54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89144" y="242949"/>
            <a:ext cx="98536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Impact of cost assumptions on hydrogen production of selected countries</a:t>
            </a:r>
            <a:endParaRPr lang="en-US" alt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04;p42">
            <a:extLst>
              <a:ext uri="{FF2B5EF4-FFF2-40B4-BE49-F238E27FC236}">
                <a16:creationId xmlns:a16="http://schemas.microsoft.com/office/drawing/2014/main" id="{AE31DCC5-113D-774C-9D8F-E3FF67EF6FE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60205" y="6534286"/>
            <a:ext cx="373347" cy="21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20D10B-A1EE-4363-9416-52B855C940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6"/>
          <a:stretch/>
        </p:blipFill>
        <p:spPr>
          <a:xfrm>
            <a:off x="3539919" y="847725"/>
            <a:ext cx="5112162" cy="590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63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89144" y="242949"/>
            <a:ext cx="98536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Stranded asset risk for major net fossil fuel exporters, 2019</a:t>
            </a:r>
            <a:endParaRPr lang="en-US" alt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04;p42">
            <a:extLst>
              <a:ext uri="{FF2B5EF4-FFF2-40B4-BE49-F238E27FC236}">
                <a16:creationId xmlns:a16="http://schemas.microsoft.com/office/drawing/2014/main" id="{AE31DCC5-113D-774C-9D8F-E3FF67EF6FE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60205" y="6534286"/>
            <a:ext cx="373347" cy="21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49D857-93BB-4FF8-A3D8-F44EA5175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479" y="843775"/>
            <a:ext cx="5661041" cy="60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93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89144" y="242949"/>
            <a:ext cx="98536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Technology leadership opportunities in green hydrogen value chains</a:t>
            </a:r>
            <a:endParaRPr lang="en-US" alt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04;p42">
            <a:extLst>
              <a:ext uri="{FF2B5EF4-FFF2-40B4-BE49-F238E27FC236}">
                <a16:creationId xmlns:a16="http://schemas.microsoft.com/office/drawing/2014/main" id="{AE31DCC5-113D-774C-9D8F-E3FF67EF6FE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60205" y="6534286"/>
            <a:ext cx="373347" cy="21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2B6123-C9E3-4DD9-9231-F845905FB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120" y="885395"/>
            <a:ext cx="7191759" cy="564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99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89144" y="242949"/>
            <a:ext cx="98536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Geographic distribution of hydrogen-related patent families, 2010-2020</a:t>
            </a:r>
            <a:endParaRPr lang="en-US" alt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04;p42">
            <a:extLst>
              <a:ext uri="{FF2B5EF4-FFF2-40B4-BE49-F238E27FC236}">
                <a16:creationId xmlns:a16="http://schemas.microsoft.com/office/drawing/2014/main" id="{AE31DCC5-113D-774C-9D8F-E3FF67EF6FE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60205" y="6534286"/>
            <a:ext cx="373347" cy="21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B38914-61AC-4280-AFAC-17E37A30B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100" y="1208253"/>
            <a:ext cx="9033799" cy="510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49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89144" y="242949"/>
            <a:ext cx="98536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Flow of inventions in hydrogen technology, 2010-2020</a:t>
            </a:r>
            <a:endParaRPr lang="en-US" alt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04;p42">
            <a:extLst>
              <a:ext uri="{FF2B5EF4-FFF2-40B4-BE49-F238E27FC236}">
                <a16:creationId xmlns:a16="http://schemas.microsoft.com/office/drawing/2014/main" id="{AE31DCC5-113D-774C-9D8F-E3FF67EF6FE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60205" y="6534286"/>
            <a:ext cx="373347" cy="21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E154D2-FFB9-4080-B47E-F3727765B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116" y="982024"/>
            <a:ext cx="6421767" cy="5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47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67372" y="264720"/>
            <a:ext cx="10967919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Geopolitics of the Energy Transformation: The Hydrogen Factor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581341-B764-4DFA-98B4-C0C81D072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617" y="980818"/>
            <a:ext cx="4004438" cy="563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04;p42">
            <a:extLst>
              <a:ext uri="{FF2B5EF4-FFF2-40B4-BE49-F238E27FC236}">
                <a16:creationId xmlns:a16="http://schemas.microsoft.com/office/drawing/2014/main" id="{6878DE88-B4A8-5E48-9473-5EF71B77059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71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89144" y="242949"/>
            <a:ext cx="98536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Estimated global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electrolyser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manufacturing capacity 2021-2024</a:t>
            </a:r>
            <a:endParaRPr lang="en-US" alt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04;p42">
            <a:extLst>
              <a:ext uri="{FF2B5EF4-FFF2-40B4-BE49-F238E27FC236}">
                <a16:creationId xmlns:a16="http://schemas.microsoft.com/office/drawing/2014/main" id="{AE31DCC5-113D-774C-9D8F-E3FF67EF6FE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60205" y="6534286"/>
            <a:ext cx="373347" cy="21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76BF40-3DCE-4997-9B00-EA0BB49B0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499" y="959060"/>
            <a:ext cx="8009002" cy="56559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0F38E5-4534-4C5B-87E1-BACC57D01D47}"/>
              </a:ext>
            </a:extLst>
          </p:cNvPr>
          <p:cNvSpPr/>
          <p:nvPr/>
        </p:nvSpPr>
        <p:spPr>
          <a:xfrm>
            <a:off x="886409" y="6461162"/>
            <a:ext cx="21451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based on investment plans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449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89144" y="242949"/>
            <a:ext cx="98536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Fuel cell sales, by region of adoption, 2016-2020</a:t>
            </a:r>
            <a:endParaRPr lang="en-US" alt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04;p42">
            <a:extLst>
              <a:ext uri="{FF2B5EF4-FFF2-40B4-BE49-F238E27FC236}">
                <a16:creationId xmlns:a16="http://schemas.microsoft.com/office/drawing/2014/main" id="{AE31DCC5-113D-774C-9D8F-E3FF67EF6FE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60205" y="6534286"/>
            <a:ext cx="373347" cy="21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22B472-1B9A-49B5-B6E8-280D36548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553" y="981328"/>
            <a:ext cx="8284894" cy="555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68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89144" y="242949"/>
            <a:ext cx="98536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Shifts in the value of trade in energy commodities, 2020 to 2050</a:t>
            </a:r>
            <a:endParaRPr lang="en-US" alt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4BF1C-D663-4EB9-820D-80D8FBC8B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61" y="1226394"/>
            <a:ext cx="10466878" cy="5101646"/>
          </a:xfrm>
          <a:prstGeom prst="rect">
            <a:avLst/>
          </a:prstGeom>
        </p:spPr>
      </p:pic>
      <p:sp>
        <p:nvSpPr>
          <p:cNvPr id="5" name="Google Shape;104;p42">
            <a:extLst>
              <a:ext uri="{FF2B5EF4-FFF2-40B4-BE49-F238E27FC236}">
                <a16:creationId xmlns:a16="http://schemas.microsoft.com/office/drawing/2014/main" id="{AE31DCC5-113D-774C-9D8F-E3FF67EF6FE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60205" y="6534286"/>
            <a:ext cx="373347" cy="21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1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89144" y="242949"/>
            <a:ext cx="98536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Global map of natural gas transmission pipelines</a:t>
            </a:r>
            <a:endParaRPr lang="en-US" alt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04;p42">
            <a:extLst>
              <a:ext uri="{FF2B5EF4-FFF2-40B4-BE49-F238E27FC236}">
                <a16:creationId xmlns:a16="http://schemas.microsoft.com/office/drawing/2014/main" id="{AE31DCC5-113D-774C-9D8F-E3FF67EF6FE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60205" y="6534286"/>
            <a:ext cx="373347" cy="21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856016-5D42-44CE-87FD-067CEA7CD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967" y="1334318"/>
            <a:ext cx="9612066" cy="4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40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89144" y="242949"/>
            <a:ext cx="98536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Possible hydrogen routes across Africa</a:t>
            </a:r>
            <a:endParaRPr lang="en-US" alt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04;p42">
            <a:extLst>
              <a:ext uri="{FF2B5EF4-FFF2-40B4-BE49-F238E27FC236}">
                <a16:creationId xmlns:a16="http://schemas.microsoft.com/office/drawing/2014/main" id="{AE31DCC5-113D-774C-9D8F-E3FF67EF6FE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60205" y="6534286"/>
            <a:ext cx="373347" cy="21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C318F2-0350-4979-8761-E1C6D45C30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8" t="1276" b="2260"/>
          <a:stretch/>
        </p:blipFill>
        <p:spPr>
          <a:xfrm>
            <a:off x="3457151" y="938601"/>
            <a:ext cx="5277698" cy="581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64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89143" y="232063"/>
            <a:ext cx="98536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Selected country bilateral trade agreements and MOUs (November 2021)</a:t>
            </a:r>
            <a:endParaRPr lang="en-US" alt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04;p42">
            <a:extLst>
              <a:ext uri="{FF2B5EF4-FFF2-40B4-BE49-F238E27FC236}">
                <a16:creationId xmlns:a16="http://schemas.microsoft.com/office/drawing/2014/main" id="{5D3A3146-3B61-704C-BC3E-7FEAB471F96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60205" y="6534286"/>
            <a:ext cx="373347" cy="21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16CD4D-0DB9-4153-9242-354587142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180" y="1018541"/>
            <a:ext cx="5477639" cy="55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98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89143" y="232063"/>
            <a:ext cx="98536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Largest green hydrogen projects, 2021</a:t>
            </a:r>
            <a:endParaRPr lang="en-US" alt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04;p42">
            <a:extLst>
              <a:ext uri="{FF2B5EF4-FFF2-40B4-BE49-F238E27FC236}">
                <a16:creationId xmlns:a16="http://schemas.microsoft.com/office/drawing/2014/main" id="{5D3A3146-3B61-704C-BC3E-7FEAB471F96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60205" y="6534286"/>
            <a:ext cx="373347" cy="21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405F43-7A74-4ADE-AF32-248DABDDF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7782"/>
            <a:ext cx="9136284" cy="50824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26577A-EF43-4C23-B769-A2E3C56D4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9703" y="2741363"/>
            <a:ext cx="3490788" cy="367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33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89143" y="232063"/>
            <a:ext cx="98536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Top producers of critical materials in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electrolysers</a:t>
            </a:r>
            <a:endParaRPr lang="en-US" alt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A75490-8473-4A97-924D-80EA7F314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416" y="957760"/>
            <a:ext cx="6935168" cy="5744377"/>
          </a:xfrm>
          <a:prstGeom prst="rect">
            <a:avLst/>
          </a:prstGeom>
        </p:spPr>
      </p:pic>
      <p:sp>
        <p:nvSpPr>
          <p:cNvPr id="4" name="Google Shape;104;p42">
            <a:extLst>
              <a:ext uri="{FF2B5EF4-FFF2-40B4-BE49-F238E27FC236}">
                <a16:creationId xmlns:a16="http://schemas.microsoft.com/office/drawing/2014/main" id="{5D3A3146-3B61-704C-BC3E-7FEAB471F96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60205" y="6534286"/>
            <a:ext cx="373347" cy="21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73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89143" y="232063"/>
            <a:ext cx="98536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Countries where green hydrogen could become cheaper than blue hydrogen</a:t>
            </a:r>
            <a:endParaRPr lang="en-US" alt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04;p42">
            <a:extLst>
              <a:ext uri="{FF2B5EF4-FFF2-40B4-BE49-F238E27FC236}">
                <a16:creationId xmlns:a16="http://schemas.microsoft.com/office/drawing/2014/main" id="{5D3A3146-3B61-704C-BC3E-7FEAB471F96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60205" y="6534286"/>
            <a:ext cx="373347" cy="21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40C33D-E14D-4AEB-9572-B4EC4754F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746" y="1038688"/>
            <a:ext cx="6178508" cy="571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66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98362" y="1415641"/>
            <a:ext cx="615698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consumption of hydrogen in 2050 </a:t>
            </a:r>
          </a:p>
          <a:p>
            <a:pPr>
              <a:defRPr/>
            </a:pP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compared with selected sectors today (bn m</a:t>
            </a:r>
            <a:r>
              <a:rPr lang="en-US" altLang="en-US" sz="18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en-US" sz="18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49C8F5-7699-4B5A-B17F-0AF007B61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138" y="2004165"/>
            <a:ext cx="6368654" cy="36336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6090E11-86C5-4D23-8A65-B16348AED2C9}"/>
              </a:ext>
            </a:extLst>
          </p:cNvPr>
          <p:cNvSpPr txBox="1">
            <a:spLocks/>
          </p:cNvSpPr>
          <p:nvPr/>
        </p:nvSpPr>
        <p:spPr bwMode="auto">
          <a:xfrm>
            <a:off x="5736771" y="1269556"/>
            <a:ext cx="6455229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Heat map of water stress levels</a:t>
            </a:r>
            <a:endParaRPr lang="en-US" altLang="en-US" sz="18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1F4795-39CE-4E89-BEE8-7BCE3E78C3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52"/>
          <a:stretch/>
        </p:blipFill>
        <p:spPr>
          <a:xfrm>
            <a:off x="110368" y="2111668"/>
            <a:ext cx="5291191" cy="370408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6C3699F-2D31-BB43-B549-24EFF35B42A2}"/>
              </a:ext>
            </a:extLst>
          </p:cNvPr>
          <p:cNvSpPr txBox="1">
            <a:spLocks/>
          </p:cNvSpPr>
          <p:nvPr/>
        </p:nvSpPr>
        <p:spPr bwMode="auto">
          <a:xfrm>
            <a:off x="289143" y="232063"/>
            <a:ext cx="98536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  <a:endParaRPr lang="en-US" alt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104;p42">
            <a:extLst>
              <a:ext uri="{FF2B5EF4-FFF2-40B4-BE49-F238E27FC236}">
                <a16:creationId xmlns:a16="http://schemas.microsoft.com/office/drawing/2014/main" id="{526621CA-C52C-E544-B969-4AE91EE63BE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60205" y="6534286"/>
            <a:ext cx="373347" cy="21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91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78258" y="253835"/>
            <a:ext cx="10967919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Calibri"/>
                <a:ea typeface="MS PGothic"/>
                <a:cs typeface="Calibri"/>
              </a:rPr>
              <a:t>Estimates for global hydrogen demand in 2050</a:t>
            </a:r>
            <a:endParaRPr lang="en-US" altLang="en-US" sz="2400" kern="0" dirty="0">
              <a:latin typeface="Calibri"/>
              <a:ea typeface="MS PGothic"/>
              <a:cs typeface="Calibri"/>
            </a:endParaRPr>
          </a:p>
        </p:txBody>
      </p:sp>
      <p:sp>
        <p:nvSpPr>
          <p:cNvPr id="4" name="Google Shape;104;p42">
            <a:extLst>
              <a:ext uri="{FF2B5EF4-FFF2-40B4-BE49-F238E27FC236}">
                <a16:creationId xmlns:a16="http://schemas.microsoft.com/office/drawing/2014/main" id="{C783CA65-82E4-8B41-803E-3F63BCCD42E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60205" y="6534286"/>
            <a:ext cx="373347" cy="21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16DE0D-BC02-4A49-B2C4-D6476E0E5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210" y="878289"/>
            <a:ext cx="6830974" cy="570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07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90784" y="231019"/>
            <a:ext cx="98536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Considerations</a:t>
            </a:r>
            <a:endParaRPr lang="en-US" alt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0A48FA-E276-4667-A8B0-D2F17038F110}"/>
              </a:ext>
            </a:extLst>
          </p:cNvPr>
          <p:cNvSpPr txBox="1"/>
          <p:nvPr/>
        </p:nvSpPr>
        <p:spPr>
          <a:xfrm>
            <a:off x="256488" y="1037700"/>
            <a:ext cx="10361750" cy="49398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Hydrogen is part of a much bigger energy transition picture, and its development and deployment strategies should not be pursued in isolation. 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Setting the right priorities for hydrogen use will be essential for its rapid scale-up and long-term contribution to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decarbonisation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efforts.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International co-operation will be necessary to devise a transparent hydrogen market with coherent standards and norms that contribute to climate change efforts meaningfully.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the advancement of renewable energy and green hydrogen in developing countries is critical for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decarbonising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energy system and can contribute to global equity and stability.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Geopolitical risks can be mitigated by reducing unnecessary energy consumption across many final uses.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Policy makers should consider broader impacts of hydrogen development on sustainable development to ensure positive, long-lasting outcomes.</a:t>
            </a:r>
          </a:p>
        </p:txBody>
      </p:sp>
      <p:sp>
        <p:nvSpPr>
          <p:cNvPr id="7" name="Google Shape;104;p42">
            <a:extLst>
              <a:ext uri="{FF2B5EF4-FFF2-40B4-BE49-F238E27FC236}">
                <a16:creationId xmlns:a16="http://schemas.microsoft.com/office/drawing/2014/main" id="{E2B16252-FB33-E242-B194-C3F74E6FB1D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60205" y="6534286"/>
            <a:ext cx="373347" cy="21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49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78258" y="253835"/>
            <a:ext cx="10967919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Calibri"/>
                <a:ea typeface="MS PGothic"/>
                <a:cs typeface="Calibri"/>
              </a:rPr>
              <a:t>Hydrogen consumption in 2020 (million </a:t>
            </a:r>
            <a:r>
              <a:rPr lang="en-US" altLang="en-US" sz="2400" dirty="0" err="1">
                <a:latin typeface="Calibri"/>
                <a:ea typeface="MS PGothic"/>
                <a:cs typeface="Calibri"/>
              </a:rPr>
              <a:t>tonnes</a:t>
            </a:r>
            <a:r>
              <a:rPr lang="en-US" altLang="en-US" sz="2400" dirty="0">
                <a:latin typeface="Calibri"/>
                <a:ea typeface="MS PGothic"/>
                <a:cs typeface="Calibri"/>
              </a:rPr>
              <a:t> per year)</a:t>
            </a:r>
            <a:endParaRPr lang="en-US" altLang="en-US" sz="2400" kern="0" dirty="0">
              <a:latin typeface="Calibri"/>
              <a:ea typeface="MS PGothic"/>
              <a:cs typeface="Calibri"/>
            </a:endParaRPr>
          </a:p>
        </p:txBody>
      </p:sp>
      <p:sp>
        <p:nvSpPr>
          <p:cNvPr id="4" name="Google Shape;104;p42">
            <a:extLst>
              <a:ext uri="{FF2B5EF4-FFF2-40B4-BE49-F238E27FC236}">
                <a16:creationId xmlns:a16="http://schemas.microsoft.com/office/drawing/2014/main" id="{C783CA65-82E4-8B41-803E-3F63BCCD42E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60205" y="6534286"/>
            <a:ext cx="373347" cy="21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DF865A-DA71-499D-96E0-5140283B1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519" y="977564"/>
            <a:ext cx="9392961" cy="52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61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78258" y="253835"/>
            <a:ext cx="10967919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Calibri"/>
                <a:ea typeface="MS PGothic"/>
                <a:cs typeface="Calibri"/>
              </a:rPr>
              <a:t>Selected </a:t>
            </a:r>
            <a:r>
              <a:rPr lang="en-US" altLang="en-US" sz="2400" dirty="0" err="1">
                <a:latin typeface="Calibri"/>
                <a:ea typeface="MS PGothic"/>
                <a:cs typeface="Calibri"/>
              </a:rPr>
              <a:t>colour</a:t>
            </a:r>
            <a:r>
              <a:rPr lang="en-US" altLang="en-US" sz="2400" dirty="0">
                <a:latin typeface="Calibri"/>
                <a:ea typeface="MS PGothic"/>
                <a:cs typeface="Calibri"/>
              </a:rPr>
              <a:t>-code typology of hydrogen production</a:t>
            </a:r>
            <a:endParaRPr lang="en-US" altLang="en-US" sz="2400" kern="0" dirty="0">
              <a:latin typeface="Calibri"/>
              <a:ea typeface="MS PGothic"/>
              <a:cs typeface="Calibri"/>
            </a:endParaRPr>
          </a:p>
        </p:txBody>
      </p:sp>
      <p:sp>
        <p:nvSpPr>
          <p:cNvPr id="4" name="Google Shape;104;p42">
            <a:extLst>
              <a:ext uri="{FF2B5EF4-FFF2-40B4-BE49-F238E27FC236}">
                <a16:creationId xmlns:a16="http://schemas.microsoft.com/office/drawing/2014/main" id="{C783CA65-82E4-8B41-803E-3F63BCCD42E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60205" y="6534286"/>
            <a:ext cx="373347" cy="21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F7E61E-2C2A-4C2E-8DEE-9329AFBE87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07"/>
          <a:stretch/>
        </p:blipFill>
        <p:spPr>
          <a:xfrm>
            <a:off x="2218784" y="989046"/>
            <a:ext cx="7754432" cy="540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45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78258" y="253835"/>
            <a:ext cx="10967919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Calibri"/>
                <a:ea typeface="MS PGothic"/>
                <a:cs typeface="Calibri"/>
              </a:rPr>
              <a:t>Potential uses for clean hydrogen</a:t>
            </a:r>
            <a:endParaRPr lang="en-US" altLang="en-US" sz="2400" kern="0" dirty="0">
              <a:latin typeface="Calibri"/>
              <a:ea typeface="MS PGothic"/>
              <a:cs typeface="Calibri"/>
            </a:endParaRPr>
          </a:p>
        </p:txBody>
      </p:sp>
      <p:sp>
        <p:nvSpPr>
          <p:cNvPr id="4" name="Google Shape;104;p42">
            <a:extLst>
              <a:ext uri="{FF2B5EF4-FFF2-40B4-BE49-F238E27FC236}">
                <a16:creationId xmlns:a16="http://schemas.microsoft.com/office/drawing/2014/main" id="{C783CA65-82E4-8B41-803E-3F63BCCD42E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60205" y="6534286"/>
            <a:ext cx="373347" cy="21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7C11A7-E61A-4629-92E0-5F4DB90929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40"/>
          <a:stretch/>
        </p:blipFill>
        <p:spPr>
          <a:xfrm>
            <a:off x="2460967" y="900925"/>
            <a:ext cx="6602499" cy="585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1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89144" y="253834"/>
            <a:ext cx="98536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Clean hydrogen policy priorities</a:t>
            </a:r>
            <a:endParaRPr lang="en-US" alt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04;p42">
            <a:extLst>
              <a:ext uri="{FF2B5EF4-FFF2-40B4-BE49-F238E27FC236}">
                <a16:creationId xmlns:a16="http://schemas.microsoft.com/office/drawing/2014/main" id="{F86268EC-61AE-584A-B660-EC2D75A6547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60205" y="6534286"/>
            <a:ext cx="373347" cy="21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26FABA-BFFD-4807-ADEA-54688E07D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106" y="841725"/>
            <a:ext cx="8731787" cy="590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82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98362" y="1415641"/>
            <a:ext cx="615698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Annual average global horizontal irradiation (kWh/m2)</a:t>
            </a:r>
            <a:endParaRPr lang="en-US" altLang="en-US" sz="18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090E11-86C5-4D23-8A65-B16348AED2C9}"/>
              </a:ext>
            </a:extLst>
          </p:cNvPr>
          <p:cNvSpPr txBox="1">
            <a:spLocks/>
          </p:cNvSpPr>
          <p:nvPr/>
        </p:nvSpPr>
        <p:spPr bwMode="auto">
          <a:xfrm>
            <a:off x="6096000" y="1415641"/>
            <a:ext cx="6455229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Annual average wind speed at 100 </a:t>
            </a:r>
            <a:r>
              <a:rPr lang="en-US" alt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metres</a:t>
            </a: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(m/s).</a:t>
            </a:r>
            <a:endParaRPr lang="en-US" altLang="en-US" sz="18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C3699F-2D31-BB43-B549-24EFF35B42A2}"/>
              </a:ext>
            </a:extLst>
          </p:cNvPr>
          <p:cNvSpPr txBox="1">
            <a:spLocks/>
          </p:cNvSpPr>
          <p:nvPr/>
        </p:nvSpPr>
        <p:spPr bwMode="auto">
          <a:xfrm>
            <a:off x="289143" y="232063"/>
            <a:ext cx="98536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World renewable technical potential</a:t>
            </a:r>
            <a:endParaRPr lang="en-US" alt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104;p42">
            <a:extLst>
              <a:ext uri="{FF2B5EF4-FFF2-40B4-BE49-F238E27FC236}">
                <a16:creationId xmlns:a16="http://schemas.microsoft.com/office/drawing/2014/main" id="{526621CA-C52C-E544-B969-4AE91EE63BE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60205" y="6534286"/>
            <a:ext cx="373347" cy="21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E35AD5-A589-469B-9CCC-836E6505BF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18532" y="2264063"/>
            <a:ext cx="5734918" cy="33243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C2D2A1-8B2C-4BE7-B6F8-682A1B9E2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264" y="2172412"/>
            <a:ext cx="5928241" cy="332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27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89144" y="253834"/>
            <a:ext cx="98536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Cost efficiency of transport options when considering volume and distance</a:t>
            </a:r>
            <a:endParaRPr lang="en-US" alt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04;p42">
            <a:extLst>
              <a:ext uri="{FF2B5EF4-FFF2-40B4-BE49-F238E27FC236}">
                <a16:creationId xmlns:a16="http://schemas.microsoft.com/office/drawing/2014/main" id="{F86268EC-61AE-584A-B660-EC2D75A6547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60205" y="6534286"/>
            <a:ext cx="373347" cy="21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7F1200-01E5-4E77-9410-9F3748D13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565" y="935315"/>
            <a:ext cx="8042869" cy="59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09851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8ADCC053FA4744AC657464EE54EC92" ma:contentTypeVersion="13" ma:contentTypeDescription="Create a new document." ma:contentTypeScope="" ma:versionID="0f47bf78516008a6a0f61dc361448a18">
  <xsd:schema xmlns:xsd="http://www.w3.org/2001/XMLSchema" xmlns:xs="http://www.w3.org/2001/XMLSchema" xmlns:p="http://schemas.microsoft.com/office/2006/metadata/properties" xmlns:ns2="6008af7c-7336-455d-908f-b3985f6b41c4" xmlns:ns3="1fadec40-f76d-4b3e-8485-fdb1afd944ef" targetNamespace="http://schemas.microsoft.com/office/2006/metadata/properties" ma:root="true" ma:fieldsID="6e7bacc868d58c2c4049dfb9077cfae1" ns2:_="" ns3:_="">
    <xsd:import namespace="6008af7c-7336-455d-908f-b3985f6b41c4"/>
    <xsd:import namespace="1fadec40-f76d-4b3e-8485-fdb1afd944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08af7c-7336-455d-908f-b3985f6b41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adec40-f76d-4b3e-8485-fdb1afd944e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68C211-4FC0-4A6A-BCEE-DE345DF100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08af7c-7336-455d-908f-b3985f6b41c4"/>
    <ds:schemaRef ds:uri="1fadec40-f76d-4b3e-8485-fdb1afd944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C6BCD3-6C65-4415-9F8F-6F9068F3A2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63D625-7661-4A31-843C-64A7AE502C1E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1fadec40-f76d-4b3e-8485-fdb1afd944ef"/>
    <ds:schemaRef ds:uri="6008af7c-7336-455d-908f-b3985f6b41c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481</Words>
  <Application>Microsoft Office PowerPoint</Application>
  <PresentationFormat>Widescreen</PresentationFormat>
  <Paragraphs>101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Standarddesign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Energy Renewable Energy Congress Renewables and Fight Against Climate Change</dc:title>
  <dc:creator>Office</dc:creator>
  <cp:lastModifiedBy>Elizabeth S. Press</cp:lastModifiedBy>
  <cp:revision>19</cp:revision>
  <cp:lastPrinted>2020-01-08T06:43:47Z</cp:lastPrinted>
  <dcterms:created xsi:type="dcterms:W3CDTF">2014-05-21T09:20:58Z</dcterms:created>
  <dcterms:modified xsi:type="dcterms:W3CDTF">2022-02-02T15:09:34Z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0x010100BE8ADCC053FA4744AC657464EE54EC92</vt:lpwstr>
  </property>
</Properties>
</file>