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3" r:id="rId4"/>
    <p:sldMasterId id="2147483679" r:id="rId5"/>
    <p:sldMasterId id="2147483686" r:id="rId6"/>
  </p:sldMasterIdLst>
  <p:notesMasterIdLst>
    <p:notesMasterId r:id="rId19"/>
  </p:notesMasterIdLst>
  <p:handoutMasterIdLst>
    <p:handoutMasterId r:id="rId20"/>
  </p:handoutMasterIdLst>
  <p:sldIdLst>
    <p:sldId id="1495" r:id="rId7"/>
    <p:sldId id="2611" r:id="rId8"/>
    <p:sldId id="2612" r:id="rId9"/>
    <p:sldId id="1509" r:id="rId10"/>
    <p:sldId id="1500" r:id="rId11"/>
    <p:sldId id="1512" r:id="rId12"/>
    <p:sldId id="1510" r:id="rId13"/>
    <p:sldId id="1514" r:id="rId14"/>
    <p:sldId id="1513" r:id="rId15"/>
    <p:sldId id="2613" r:id="rId16"/>
    <p:sldId id="2614" r:id="rId17"/>
    <p:sldId id="1503" r:id="rId18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91472F6-CE12-4DEC-A1AA-44848FB77089}">
          <p14:sldIdLst>
            <p14:sldId id="1495"/>
            <p14:sldId id="2611"/>
            <p14:sldId id="2612"/>
            <p14:sldId id="1509"/>
            <p14:sldId id="1500"/>
            <p14:sldId id="1512"/>
            <p14:sldId id="1510"/>
            <p14:sldId id="1514"/>
            <p14:sldId id="1513"/>
            <p14:sldId id="2613"/>
            <p14:sldId id="2614"/>
            <p14:sldId id="1503"/>
          </p14:sldIdLst>
        </p14:section>
      </p14:sectionLst>
    </p:ext>
    <p:ext uri="{EFAFB233-063F-42B5-8137-9DF3F51BA10A}">
      <p15:sldGuideLst xmlns:p15="http://schemas.microsoft.com/office/powerpoint/2012/main">
        <p15:guide id="13" pos="240">
          <p15:clr>
            <a:srgbClr val="A4A3A4"/>
          </p15:clr>
        </p15:guide>
        <p15:guide id="1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xmlns="" r:id="rId48" roundtripDataSignature="AMtx7mgMTlcSv3S65ZuFolztcE9iK85IR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011823-37D8-C4E6-7559-C0FE1129C03E}" name="Faran Rana" initials="FR" userId="S::FRana@irena.org::782d75df-239f-40f4-9f64-8f34cc527908" providerId="AD"/>
  <p188:author id="{C67D1E54-0BC3-65EC-4FCB-D6E04A90E5E4}" name="Mengzhu Xiao" initials="MX" userId="S::MXiao@irena.org::4c8e9ddb-41ad-404f-8b05-d61e7f1af880" providerId="AD"/>
  <p188:author id="{74206959-6764-B28D-3787-AEADBA3A839E}" name="Francis Field" initials="FF" userId="S::ffield@irena.org::e5eeb361-ace1-473c-9798-c53166b5d377" providerId="AD"/>
  <p188:author id="{B1A15577-0F02-5BB3-E93A-2BFCEE95B6FA}" name="Ricardo Gorini" initials="RG" userId="S::RGorini@irena.org::3f3c3aa2-bbc7-4512-83f1-bafcbb1bd116" providerId="AD"/>
  <p188:author id="{99391EB4-1E61-0CFD-699A-6B4A0C498A34}" name="Ricardo Gorini" initials="RG" userId="S::rgorini@irena.org::3f3c3aa2-bbc7-4512-83f1-bafcbb1bd116" providerId="AD"/>
  <p188:author id="{9A700DB7-95B2-BDC7-7774-F20B93810736}" name="Manuela Stefanides" initials="MS" userId="S::mstefanides@irena.org::b9213705-5acb-4cac-977e-119f15c817dc" providerId="AD"/>
  <p188:author id="{EA33D0C3-2AE7-695C-0251-FD4235920140}" name="Ute Collier" initials="UC" userId="S::ucollier@irena.org::0a7fb277-78fa-4807-8854-a3c6c2a95a31" providerId="AD"/>
  <p188:author id="{D26E8CC5-2A89-AC89-B475-7D55867F4B0D}" name="Manuela Stefanides" initials="" userId="S::MStefanides@irena.org::b9213705-5acb-4cac-977e-119f15c817dc" providerId="AD"/>
  <p188:author id="{171157CB-CE2F-14B4-227E-4449D1AEB483}" name="Negar Fayazi" initials="NF" userId="S::NFayazi@irena.org::24f89880-b25d-472e-8271-270a3fd0e01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Press" initials="ESP" lastIdx="17" clrIdx="0">
    <p:extLst>
      <p:ext uri="{19B8F6BF-5375-455C-9EA6-DF929625EA0E}">
        <p15:presenceInfo xmlns:p15="http://schemas.microsoft.com/office/powerpoint/2012/main" userId="Elizabeth Press" providerId="None"/>
      </p:ext>
    </p:extLst>
  </p:cmAuthor>
  <p:cmAuthor id="2" name="Manuela Stefanides" initials="MS" lastIdx="9" clrIdx="1">
    <p:extLst>
      <p:ext uri="{19B8F6BF-5375-455C-9EA6-DF929625EA0E}">
        <p15:presenceInfo xmlns:p15="http://schemas.microsoft.com/office/powerpoint/2012/main" userId="Manuela Stefanides" providerId="None"/>
      </p:ext>
    </p:extLst>
  </p:cmAuthor>
  <p:cmAuthor id="3" name="Claire Kiss" initials="CK" lastIdx="2" clrIdx="2">
    <p:extLst>
      <p:ext uri="{19B8F6BF-5375-455C-9EA6-DF929625EA0E}">
        <p15:presenceInfo xmlns:p15="http://schemas.microsoft.com/office/powerpoint/2012/main" userId="Claire Kiss" providerId="None"/>
      </p:ext>
    </p:extLst>
  </p:cmAuthor>
  <p:cmAuthor id="4" name="ODG" initials="ODG" lastIdx="1" clrIdx="3">
    <p:extLst>
      <p:ext uri="{19B8F6BF-5375-455C-9EA6-DF929625EA0E}">
        <p15:presenceInfo xmlns:p15="http://schemas.microsoft.com/office/powerpoint/2012/main" userId="ODG" providerId="None"/>
      </p:ext>
    </p:extLst>
  </p:cmAuthor>
  <p:cmAuthor id="5" name="Ricardo Gorini" initials="RG" lastIdx="12" clrIdx="4">
    <p:extLst>
      <p:ext uri="{19B8F6BF-5375-455C-9EA6-DF929625EA0E}">
        <p15:presenceInfo xmlns:p15="http://schemas.microsoft.com/office/powerpoint/2012/main" userId="Ricardo Gorini" providerId="None"/>
      </p:ext>
    </p:extLst>
  </p:cmAuthor>
  <p:cmAuthor id="6" name="Rodrigo Leme" initials="RL" lastIdx="4" clrIdx="5">
    <p:extLst>
      <p:ext uri="{19B8F6BF-5375-455C-9EA6-DF929625EA0E}">
        <p15:presenceInfo xmlns:p15="http://schemas.microsoft.com/office/powerpoint/2012/main" userId="S-1-5-21-653272589-3936800030-4198134656-32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65"/>
    <a:srgbClr val="006871"/>
    <a:srgbClr val="C76B0D"/>
    <a:srgbClr val="044157"/>
    <a:srgbClr val="BED74C"/>
    <a:srgbClr val="0872A6"/>
    <a:srgbClr val="52C7B5"/>
    <a:srgbClr val="00B0F0"/>
    <a:srgbClr val="009EE3"/>
    <a:srgbClr val="3DA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5911C6-0D2F-A338-9468-EFA6D91C3BEC}" v="1" dt="2024-10-09T18:45:59.258"/>
    <p1510:client id="{9A13CD5C-63FD-4585-9B10-ADE214BB3948}" v="2" dt="2024-10-10T05:02:54.567"/>
    <p1510:client id="{9FD3D790-0D08-4E23-9ED4-ACEF874BB8AA}" v="701" dt="2024-10-10T06:44:25.677"/>
    <p1510:client id="{C0B472D3-1190-7F4E-81A7-2CF93AA1C191}" v="883" dt="2024-10-10T06:49:11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9"/>
    <p:restoredTop sz="94717"/>
  </p:normalViewPr>
  <p:slideViewPr>
    <p:cSldViewPr snapToGrid="0" showGuides="1">
      <p:cViewPr varScale="1">
        <p:scale>
          <a:sx n="125" d="100"/>
          <a:sy n="125" d="100"/>
        </p:scale>
        <p:origin x="184" y="288"/>
      </p:cViewPr>
      <p:guideLst>
        <p:guide pos="2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49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48" Type="http://customschemas.google.com/relationships/presentationmetadata" Target="meta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A1B828-1202-E74D-9371-AAE0BE771D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E91F0-C960-CE4D-B8A0-AEAE76E7D8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A9BD3-CFE6-504F-8273-6B03D84AC556}" type="datetimeFigureOut">
              <a:rPr lang="en-AE" smtClean="0"/>
              <a:t>10/10/24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2116F-852D-6E42-80B1-3CCAD6574D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26711-DF9D-8D46-9E26-654F58A1E6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159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E4020-3496-4C41-B33A-25C242A1764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36892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2"/>
            <a:ext cx="3038251" cy="46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69908" y="2"/>
            <a:ext cx="3039371" cy="46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826" y="4415900"/>
            <a:ext cx="5606750" cy="418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L="457200" marR="0" lvl="0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27"/>
            <a:ext cx="3038251" cy="46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69908" y="8829627"/>
            <a:ext cx="3039371" cy="46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91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en-US" sz="1800" b="1" kern="10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327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en-US" sz="1800" b="1" kern="10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485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07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b="1">
              <a:latin typeface="Calibri" panose="020F0502020204030204" pitchFamily="34" charset="0"/>
              <a:ea typeface="MS PGothic" charset="-128"/>
              <a:cs typeface="Calibri" panose="020F0502020204030204" pitchFamily="34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D53E2E4-7090-BF48-86CA-9735270A24EE}" type="slidenum">
              <a:rPr lang="de-DE" altLang="en-US">
                <a:ea typeface="MS PGothic" charset="-128"/>
              </a:rPr>
              <a:pPr/>
              <a:t>2</a:t>
            </a:fld>
            <a:endParaRPr lang="de-DE" altLang="en-US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2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b="1">
              <a:latin typeface="Calibri" panose="020F0502020204030204" pitchFamily="34" charset="0"/>
              <a:ea typeface="MS PGothic" charset="-128"/>
              <a:cs typeface="Calibri" panose="020F0502020204030204" pitchFamily="34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D53E2E4-7090-BF48-86CA-9735270A24EE}" type="slidenum">
              <a:rPr lang="de-DE" altLang="en-US">
                <a:ea typeface="MS PGothic" charset="-128"/>
              </a:rPr>
              <a:pPr/>
              <a:t>3</a:t>
            </a:fld>
            <a:endParaRPr lang="de-DE" altLang="en-US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728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b="1" i="0" u="none" strike="noStrike" kern="100" cap="none">
              <a:solidFill>
                <a:schemeClr val="dk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040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345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340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254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435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20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851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473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D5882EA-353D-B54D-8305-8E84B8C20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1892" y="1041854"/>
            <a:ext cx="1090701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3312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43B48-B822-3F4C-8B3E-0DAD44106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075930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29EBC-5703-434D-8746-E1460F8BD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075930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0114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31FC5-7141-0141-AC92-2DE7B4D4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594" y="105073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D412D-7F61-3E43-80F9-2AC6AECBC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594" y="1874651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8B71B-0D91-AB46-8B69-D6797E021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006" y="105073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C4553F-A809-DB41-A90B-FC0B28205D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006" y="1874651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4080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42">
            <a:extLst>
              <a:ext uri="{FF2B5EF4-FFF2-40B4-BE49-F238E27FC236}">
                <a16:creationId xmlns:a16="http://schemas.microsoft.com/office/drawing/2014/main" id="{8BB7B311-CCE6-4A41-94AD-F9947482DC7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02445" y="6534286"/>
            <a:ext cx="373347" cy="21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1" i="0" u="none" strike="noStrike" cap="none">
                <a:solidFill>
                  <a:srgbClr val="64646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68DAE-5D28-33D7-4E3B-BFF85F632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322595"/>
            <a:ext cx="11759610" cy="442949"/>
          </a:xfrm>
          <a:prstGeom prst="rect">
            <a:avLst/>
          </a:prstGeom>
        </p:spPr>
        <p:txBody>
          <a:bodyPr anchor="ctr"/>
          <a:lstStyle>
            <a:lvl1pPr>
              <a:defRPr sz="2000" b="1" i="0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50831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A54EC-CCE1-D130-310C-7B9BCF074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B87FD76-9CE7-424D-B5D5-5678FC8E4A40}" type="datetime1">
              <a:rPr lang="en-US" altLang="en-US"/>
              <a:pPr>
                <a:defRPr/>
              </a:pPr>
              <a:t>10/10/24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E0696-096C-A05F-AE40-AB55ABB5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B2CD3-C43B-B9CB-12D7-993975B4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8F192-9B71-4C18-BBB6-9676DCA023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761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C1E6FC-D132-8446-CB98-F91FFB7B37B0}"/>
              </a:ext>
            </a:extLst>
          </p:cNvPr>
          <p:cNvSpPr/>
          <p:nvPr userDrawn="1"/>
        </p:nvSpPr>
        <p:spPr>
          <a:xfrm>
            <a:off x="0" y="5500150"/>
            <a:ext cx="12192000" cy="1357850"/>
          </a:xfrm>
          <a:prstGeom prst="rect">
            <a:avLst/>
          </a:prstGeom>
          <a:solidFill>
            <a:srgbClr val="FFD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2832EF3-8318-08B3-DA98-06717FCE9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9263" y="5917831"/>
            <a:ext cx="758996" cy="3691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B319F4-B125-DC07-E98F-EF4A1DFC6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0455" y="6286932"/>
            <a:ext cx="727804" cy="3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4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6522F7-C435-29FD-5A06-4AA95BE366ED}"/>
              </a:ext>
            </a:extLst>
          </p:cNvPr>
          <p:cNvGrpSpPr/>
          <p:nvPr userDrawn="1"/>
        </p:nvGrpSpPr>
        <p:grpSpPr>
          <a:xfrm>
            <a:off x="11179263" y="5917831"/>
            <a:ext cx="758996" cy="738202"/>
            <a:chOff x="5168900" y="2978150"/>
            <a:chExt cx="1854200" cy="18034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66470A3-D7FF-71F4-87D1-6771AB0BA6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68900" y="2978150"/>
              <a:ext cx="1854200" cy="901700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57D0B11-BA1C-490C-E5C1-7D91266DBE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45100" y="3879850"/>
              <a:ext cx="1778000" cy="901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5192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11" Type="http://schemas.openxmlformats.org/officeDocument/2006/relationships/image" Target="../media/image12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9E2414-BACA-785F-E197-641D8C8BBA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8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5" name="Picture 4" descr="A green hills with a blue sky and clouds&#10;&#10;Description automatically generated">
            <a:extLst>
              <a:ext uri="{FF2B5EF4-FFF2-40B4-BE49-F238E27FC236}">
                <a16:creationId xmlns:a16="http://schemas.microsoft.com/office/drawing/2014/main" id="{3DDD93DB-0FB6-5833-614B-5569FF635A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559"/>
          <a:stretch/>
        </p:blipFill>
        <p:spPr>
          <a:xfrm>
            <a:off x="-1" y="4303059"/>
            <a:ext cx="12189151" cy="1767110"/>
          </a:xfrm>
          <a:prstGeom prst="rect">
            <a:avLst/>
          </a:prstGeom>
        </p:spPr>
      </p:pic>
      <p:pic>
        <p:nvPicPr>
          <p:cNvPr id="10" name="Picture 9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1407645E-FC0F-E75B-27D1-83528F8BDB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3000"/>
          </a:blip>
          <a:stretch>
            <a:fillRect/>
          </a:stretch>
        </p:blipFill>
        <p:spPr>
          <a:xfrm>
            <a:off x="8958372" y="4907170"/>
            <a:ext cx="2653822" cy="1162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ABBCDB-B380-0E62-BD97-E0C54D1FC3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3367" y="383019"/>
            <a:ext cx="11485266" cy="5981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18A2EA-9B8A-8CCC-4513-2D32EDCE25C5}"/>
              </a:ext>
            </a:extLst>
          </p:cNvPr>
          <p:cNvGrpSpPr/>
          <p:nvPr userDrawn="1"/>
        </p:nvGrpSpPr>
        <p:grpSpPr>
          <a:xfrm>
            <a:off x="381000" y="5648296"/>
            <a:ext cx="1075418" cy="266975"/>
            <a:chOff x="639082" y="5180410"/>
            <a:chExt cx="1486800" cy="36910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77B5B0E-ACFB-228D-CD87-BDC37AA87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9082" y="5180411"/>
              <a:ext cx="758996" cy="369101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A1CFC84-0627-001A-CEEC-8E3D7A10F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98078" y="5180410"/>
              <a:ext cx="727804" cy="369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43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05;p42">
            <a:extLst>
              <a:ext uri="{FF2B5EF4-FFF2-40B4-BE49-F238E27FC236}">
                <a16:creationId xmlns:a16="http://schemas.microsoft.com/office/drawing/2014/main" id="{74B72E8C-A9CA-334E-8DAD-B107BF81B3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4667" y="6478863"/>
            <a:ext cx="805064" cy="2038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ADED035-8839-AD4A-AF8B-4DB818167E2D}"/>
              </a:ext>
            </a:extLst>
          </p:cNvPr>
          <p:cNvCxnSpPr>
            <a:cxnSpLocks/>
          </p:cNvCxnSpPr>
          <p:nvPr/>
        </p:nvCxnSpPr>
        <p:spPr>
          <a:xfrm>
            <a:off x="192505" y="628808"/>
            <a:ext cx="11344175" cy="0"/>
          </a:xfrm>
          <a:prstGeom prst="line">
            <a:avLst/>
          </a:prstGeom>
          <a:ln w="38100">
            <a:solidFill>
              <a:srgbClr val="006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93248F-295B-32B5-F69D-A63703494B92}"/>
              </a:ext>
            </a:extLst>
          </p:cNvPr>
          <p:cNvGrpSpPr/>
          <p:nvPr userDrawn="1"/>
        </p:nvGrpSpPr>
        <p:grpSpPr>
          <a:xfrm>
            <a:off x="11469714" y="384343"/>
            <a:ext cx="560033" cy="544690"/>
            <a:chOff x="5168900" y="2978150"/>
            <a:chExt cx="1854200" cy="1803400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B708A9C-CEBC-AEA2-CC05-89435A19EB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68900" y="2978150"/>
              <a:ext cx="1854200" cy="90170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33F44822-6DC8-F601-3BE8-0EDAD8061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45100" y="3879850"/>
              <a:ext cx="1778000" cy="901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609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7" r:id="rId4"/>
    <p:sldLayoutId id="214748368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872A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89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4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872A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946BAD-6B45-4C42-BB4F-4649B2E96120}"/>
              </a:ext>
            </a:extLst>
          </p:cNvPr>
          <p:cNvSpPr/>
          <p:nvPr/>
        </p:nvSpPr>
        <p:spPr>
          <a:xfrm>
            <a:off x="0" y="6067647"/>
            <a:ext cx="12192000" cy="790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Friday, 11 October 2024 • PRE-COP29 • Baku, Azerbaijan</a:t>
            </a:r>
            <a:endParaRPr lang="en-US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0800D-4488-634A-9A53-5912434139B7}"/>
              </a:ext>
            </a:extLst>
          </p:cNvPr>
          <p:cNvSpPr txBox="1"/>
          <p:nvPr/>
        </p:nvSpPr>
        <p:spPr>
          <a:xfrm>
            <a:off x="0" y="301350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Francesco La Camera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IRENA Director-General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16B766-BFE9-FD10-4165-7E2C30C60087}"/>
              </a:ext>
            </a:extLst>
          </p:cNvPr>
          <p:cNvSpPr txBox="1"/>
          <p:nvPr/>
        </p:nvSpPr>
        <p:spPr>
          <a:xfrm>
            <a:off x="0" y="170646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Delivering on the UAE Consensus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TRACKING PROGRESS</a:t>
            </a:r>
          </a:p>
        </p:txBody>
      </p:sp>
    </p:spTree>
    <p:extLst>
      <p:ext uri="{BB962C8B-B14F-4D97-AF65-F5344CB8AC3E}">
        <p14:creationId xmlns:p14="http://schemas.microsoft.com/office/powerpoint/2010/main" val="967860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105156" y="208883"/>
            <a:ext cx="12086844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006871"/>
                </a:solidFill>
                <a:latin typeface="Calibri"/>
                <a:cs typeface="Calibri"/>
              </a:rPr>
              <a:t>Key barriers to the global energy transition</a:t>
            </a:r>
            <a:endParaRPr lang="en-US"/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logo of a government agency&#10;&#10;Description automatically generated with medium confidence">
            <a:extLst>
              <a:ext uri="{FF2B5EF4-FFF2-40B4-BE49-F238E27FC236}">
                <a16:creationId xmlns:a16="http://schemas.microsoft.com/office/drawing/2014/main" id="{3008E29A-A33E-ECAF-653F-4F4D24093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60" y="1840111"/>
            <a:ext cx="10504680" cy="250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54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105156" y="208883"/>
            <a:ext cx="12086844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>
                <a:solidFill>
                  <a:srgbClr val="006871"/>
                </a:solidFill>
                <a:latin typeface="Calibri"/>
                <a:ea typeface="Calibri"/>
                <a:cs typeface="Calibri"/>
              </a:rPr>
              <a:t>Enablers and urgent actions for policy makers ahead of COP29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oup of colorful labels with text&#10;&#10;Description automatically generated">
            <a:extLst>
              <a:ext uri="{FF2B5EF4-FFF2-40B4-BE49-F238E27FC236}">
                <a16:creationId xmlns:a16="http://schemas.microsoft.com/office/drawing/2014/main" id="{8510DE9D-8867-16F7-37CB-DFA96DF4D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34299"/>
            <a:ext cx="11472746" cy="51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65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B8A7B-2EB4-1BB6-2EC0-6A7E099567C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970463" y="4518025"/>
            <a:ext cx="7221537" cy="52228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sz="3600" b="1">
                <a:latin typeface="Calibri"/>
                <a:ea typeface="MS Mincho"/>
                <a:cs typeface="Calibri"/>
              </a:rPr>
              <a:t>READ</a:t>
            </a:r>
            <a:r>
              <a:rPr lang="en-US" sz="3600" b="1">
                <a:effectLst/>
                <a:latin typeface="Calibri"/>
                <a:ea typeface="MS Mincho"/>
                <a:cs typeface="Calibri"/>
              </a:rPr>
              <a:t> THE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52871F-0C9A-75E4-112A-A033ADB04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94" y="1241303"/>
            <a:ext cx="2837456" cy="2864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55C812-748E-D2A2-EDB7-7A4969768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57" y="510423"/>
            <a:ext cx="4261382" cy="603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2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E5AF5B-28C3-7591-725E-9C2A322A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95" y="214311"/>
            <a:ext cx="11759610" cy="442949"/>
          </a:xfrm>
        </p:spPr>
        <p:txBody>
          <a:bodyPr lIns="91440" tIns="45720" rIns="91440" bIns="45720" anchor="ctr"/>
          <a:lstStyle/>
          <a:p>
            <a:r>
              <a:rPr lang="en-US" sz="2400">
                <a:solidFill>
                  <a:srgbClr val="006871"/>
                </a:solidFill>
                <a:latin typeface="Calibri"/>
                <a:ea typeface="Calibri"/>
                <a:cs typeface="Calibri"/>
                <a:sym typeface="Arial"/>
              </a:rPr>
              <a:t>Outcome of the First Global </a:t>
            </a:r>
            <a:r>
              <a:rPr lang="en-US" sz="2400" err="1">
                <a:solidFill>
                  <a:srgbClr val="006871"/>
                </a:solidFill>
                <a:latin typeface="Calibri"/>
                <a:ea typeface="Calibri"/>
                <a:cs typeface="Calibri"/>
                <a:sym typeface="Arial"/>
              </a:rPr>
              <a:t>Stocktake</a:t>
            </a:r>
            <a:r>
              <a:rPr lang="en-US" sz="2400">
                <a:solidFill>
                  <a:srgbClr val="006871"/>
                </a:solidFill>
                <a:latin typeface="Calibri"/>
                <a:ea typeface="Calibri"/>
                <a:cs typeface="Calibri"/>
                <a:sym typeface="Arial"/>
              </a:rPr>
              <a:t> at COP28</a:t>
            </a:r>
            <a:endParaRPr lang="en-AE" sz="2400">
              <a:solidFill>
                <a:srgbClr val="006871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5" name="Picture 4" descr="A blue feather with black text&#10;&#10;Description automatically generated">
            <a:extLst>
              <a:ext uri="{FF2B5EF4-FFF2-40B4-BE49-F238E27FC236}">
                <a16:creationId xmlns:a16="http://schemas.microsoft.com/office/drawing/2014/main" id="{308CD09A-E0F0-F8B8-9919-30B884EC9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751" y="5605306"/>
            <a:ext cx="2552700" cy="762000"/>
          </a:xfrm>
          <a:prstGeom prst="rect">
            <a:avLst/>
          </a:prstGeom>
        </p:spPr>
      </p:pic>
      <p:pic>
        <p:nvPicPr>
          <p:cNvPr id="7" name="Picture 6" descr="A black and green sign with white letters&#10;&#10;Description automatically generated">
            <a:extLst>
              <a:ext uri="{FF2B5EF4-FFF2-40B4-BE49-F238E27FC236}">
                <a16:creationId xmlns:a16="http://schemas.microsoft.com/office/drawing/2014/main" id="{F8FBD881-DBB0-8E16-7DDF-F0EB434FC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508" y="5605306"/>
            <a:ext cx="2104647" cy="701549"/>
          </a:xfrm>
          <a:prstGeom prst="rect">
            <a:avLst/>
          </a:prstGeom>
        </p:spPr>
      </p:pic>
      <p:sp>
        <p:nvSpPr>
          <p:cNvPr id="10" name="Google Shape;175;p6">
            <a:extLst>
              <a:ext uri="{FF2B5EF4-FFF2-40B4-BE49-F238E27FC236}">
                <a16:creationId xmlns:a16="http://schemas.microsoft.com/office/drawing/2014/main" id="{6276C327-B7FF-2ACD-C93C-1FAD3AE44F6C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screenshot of a chat&#10;&#10;Description automatically generated">
            <a:extLst>
              <a:ext uri="{FF2B5EF4-FFF2-40B4-BE49-F238E27FC236}">
                <a16:creationId xmlns:a16="http://schemas.microsoft.com/office/drawing/2014/main" id="{60C9C1A8-476F-800F-CAA6-E50254224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105" y="831829"/>
            <a:ext cx="6957789" cy="53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41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E5AF5B-28C3-7591-725E-9C2A322A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95" y="214311"/>
            <a:ext cx="11759610" cy="442949"/>
          </a:xfrm>
        </p:spPr>
        <p:txBody>
          <a:bodyPr/>
          <a:lstStyle/>
          <a:p>
            <a:r>
              <a:rPr lang="en-US" sz="2400">
                <a:solidFill>
                  <a:srgbClr val="006871"/>
                </a:solidFill>
                <a:latin typeface="Calibri"/>
                <a:ea typeface="Calibri"/>
                <a:cs typeface="Calibri"/>
                <a:sym typeface="Arial"/>
              </a:rPr>
              <a:t>Renewable power additions saw unprecedented growth in 2023</a:t>
            </a:r>
            <a:endParaRPr lang="en-AE" sz="2400">
              <a:solidFill>
                <a:srgbClr val="006871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BCBF0-63A9-0085-543A-52EBB8F6D754}"/>
              </a:ext>
            </a:extLst>
          </p:cNvPr>
          <p:cNvSpPr txBox="1"/>
          <p:nvPr/>
        </p:nvSpPr>
        <p:spPr>
          <a:xfrm>
            <a:off x="6689022" y="2010973"/>
            <a:ext cx="49419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Conducive</a:t>
            </a:r>
            <a:r>
              <a:rPr lang="en-US" altLang="en-US" sz="1800" b="1"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 policies, geopolitical developments and falling costs, </a:t>
            </a:r>
            <a:r>
              <a:rPr lang="en-US" altLang="en-US" sz="1800"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have driven </a:t>
            </a:r>
            <a:r>
              <a:rPr lang="en-US" altLang="en-US" sz="1800" b="1"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renewable energy growth.</a:t>
            </a:r>
            <a:endParaRPr 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Renewable capacity of 473 GW </a:t>
            </a: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added in 2023, accounting for </a:t>
            </a:r>
            <a:r>
              <a:rPr 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87% of newly installed capacity.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</a:t>
            </a: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energy accounted for </a:t>
            </a:r>
            <a:r>
              <a:rPr 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73%</a:t>
            </a: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this </a:t>
            </a:r>
            <a:r>
              <a:rPr 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growth</a:t>
            </a: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capacity was concentrated in </a:t>
            </a:r>
            <a:r>
              <a:rPr 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China, the EU and the US</a:t>
            </a: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which collectively </a:t>
            </a:r>
            <a:r>
              <a:rPr 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accounted for 83% of additions</a:t>
            </a: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" name="Google Shape;175;p6">
            <a:extLst>
              <a:ext uri="{FF2B5EF4-FFF2-40B4-BE49-F238E27FC236}">
                <a16:creationId xmlns:a16="http://schemas.microsoft.com/office/drawing/2014/main" id="{347BA822-EBDD-4582-5368-F5717969AC1A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FB196-8CCC-C763-F4E8-B6B67CDC91B0}"/>
              </a:ext>
            </a:extLst>
          </p:cNvPr>
          <p:cNvSpPr txBox="1"/>
          <p:nvPr/>
        </p:nvSpPr>
        <p:spPr>
          <a:xfrm>
            <a:off x="381000" y="821136"/>
            <a:ext cx="6308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0000"/>
                </a:solidFill>
                <a:effectLst/>
                <a:latin typeface="+mn-lt"/>
              </a:rPr>
              <a:t>Annual installed power capacity additions, 2003-2023.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4FF812-BFED-2FF9-C4DD-CA1A97012B21}"/>
              </a:ext>
            </a:extLst>
          </p:cNvPr>
          <p:cNvGrpSpPr/>
          <p:nvPr/>
        </p:nvGrpSpPr>
        <p:grpSpPr>
          <a:xfrm>
            <a:off x="256019" y="1295612"/>
            <a:ext cx="5650867" cy="5087932"/>
            <a:chOff x="256019" y="1295612"/>
            <a:chExt cx="5650867" cy="50879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141786-79AF-B42E-BEE0-099A8AEF2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478"/>
            <a:stretch/>
          </p:blipFill>
          <p:spPr>
            <a:xfrm>
              <a:off x="256019" y="1354344"/>
              <a:ext cx="5650867" cy="50292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67A63F-E010-5861-C66D-02AB6F230EE1}"/>
                </a:ext>
              </a:extLst>
            </p:cNvPr>
            <p:cNvSpPr/>
            <p:nvPr/>
          </p:nvSpPr>
          <p:spPr>
            <a:xfrm>
              <a:off x="1321496" y="1295612"/>
              <a:ext cx="2599151" cy="117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551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>
                <a:solidFill>
                  <a:srgbClr val="006871"/>
                </a:solidFill>
                <a:latin typeface="Calibri"/>
                <a:ea typeface="Calibri"/>
                <a:cs typeface="Calibri"/>
              </a:rPr>
              <a:t>Gaps to the tripling goal</a:t>
            </a:r>
            <a:endParaRPr lang="en-GB" sz="2400" b="1">
              <a:solidFill>
                <a:srgbClr val="00687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41791-29A0-DCEF-583F-2C36E9104EAD}"/>
              </a:ext>
            </a:extLst>
          </p:cNvPr>
          <p:cNvSpPr txBox="1"/>
          <p:nvPr/>
        </p:nvSpPr>
        <p:spPr>
          <a:xfrm>
            <a:off x="381000" y="804311"/>
            <a:ext cx="10965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+mn-lt"/>
              </a:rPr>
              <a:t>Tracking COP28 outcomes: Tripling renewable power by 2030.</a:t>
            </a:r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D5DCBE5B-A0F1-BDE9-EBE9-73EE302B8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39" y="3107289"/>
            <a:ext cx="5626100" cy="2946400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AD37C25D-1C18-3776-581D-1C17DB4F1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425" y="1327210"/>
            <a:ext cx="56261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21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>
                <a:solidFill>
                  <a:srgbClr val="006871"/>
                </a:solidFill>
                <a:latin typeface="Calibri"/>
                <a:ea typeface="Calibri"/>
                <a:cs typeface="Calibri"/>
              </a:rPr>
              <a:t>Uneven geographical deployment</a:t>
            </a:r>
            <a:endParaRPr lang="en-GB" sz="2400" b="1">
              <a:solidFill>
                <a:srgbClr val="00687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5958F-9B49-973E-3756-CF32329AC430}"/>
              </a:ext>
            </a:extLst>
          </p:cNvPr>
          <p:cNvSpPr txBox="1"/>
          <p:nvPr/>
        </p:nvSpPr>
        <p:spPr>
          <a:xfrm>
            <a:off x="381000" y="804311"/>
            <a:ext cx="10965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Renewable power capacity by region and additions in 2023.</a:t>
            </a:r>
          </a:p>
        </p:txBody>
      </p:sp>
      <p:pic>
        <p:nvPicPr>
          <p:cNvPr id="4" name="Picture 3" descr="A map of the world with numbers and text&#10;&#10;Description automatically generated">
            <a:extLst>
              <a:ext uri="{FF2B5EF4-FFF2-40B4-BE49-F238E27FC236}">
                <a16:creationId xmlns:a16="http://schemas.microsoft.com/office/drawing/2014/main" id="{6CAD8481-19FF-F627-A429-31B334BF6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63" y="1613888"/>
            <a:ext cx="10838873" cy="476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>
                <a:solidFill>
                  <a:srgbClr val="006871"/>
                </a:solidFill>
                <a:latin typeface="Calibri"/>
                <a:ea typeface="Calibri"/>
                <a:cs typeface="Calibri"/>
              </a:rPr>
              <a:t>Urgent need to accelerate energy efficiency and electrification </a:t>
            </a:r>
            <a:endParaRPr lang="en-GB" sz="2400" b="1">
              <a:solidFill>
                <a:srgbClr val="00687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2921F6C9-EA9C-A0BA-FD4A-829580FE5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143" y="1115407"/>
            <a:ext cx="9877714" cy="50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66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>
                <a:solidFill>
                  <a:srgbClr val="006871"/>
                </a:solidFill>
                <a:latin typeface="Calibri"/>
                <a:ea typeface="Calibri"/>
                <a:cs typeface="Calibri"/>
              </a:rPr>
              <a:t>Enhanced NDCs are needed</a:t>
            </a:r>
            <a:endParaRPr lang="en-GB" sz="2400" b="1">
              <a:solidFill>
                <a:srgbClr val="00687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omparison of thermometers&#10;&#10;Description automatically generated">
            <a:extLst>
              <a:ext uri="{FF2B5EF4-FFF2-40B4-BE49-F238E27FC236}">
                <a16:creationId xmlns:a16="http://schemas.microsoft.com/office/drawing/2014/main" id="{91BD0E70-878E-B937-51B9-5FEAD14B8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2118653"/>
            <a:ext cx="11199755" cy="26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48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>
                <a:solidFill>
                  <a:srgbClr val="006871"/>
                </a:solidFill>
                <a:latin typeface="Calibri"/>
                <a:ea typeface="Calibri"/>
                <a:cs typeface="Calibri"/>
              </a:rPr>
              <a:t>Benefits of tripling on job creation</a:t>
            </a:r>
            <a:endParaRPr lang="en-GB" sz="2400" b="1">
              <a:solidFill>
                <a:srgbClr val="00687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A map of the world with different colored circles&#10;&#10;Description automatically generated">
            <a:extLst>
              <a:ext uri="{FF2B5EF4-FFF2-40B4-BE49-F238E27FC236}">
                <a16:creationId xmlns:a16="http://schemas.microsoft.com/office/drawing/2014/main" id="{D1A4D9D9-1677-2C30-E040-C167FC7E4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25" y="1787140"/>
            <a:ext cx="5600700" cy="2755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A27E87-0FFA-DB00-A3D7-9286929B4ACE}"/>
              </a:ext>
            </a:extLst>
          </p:cNvPr>
          <p:cNvSpPr txBox="1"/>
          <p:nvPr/>
        </p:nvSpPr>
        <p:spPr>
          <a:xfrm>
            <a:off x="381000" y="904672"/>
            <a:ext cx="540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rgbClr val="000000"/>
                </a:solidFill>
                <a:effectLst/>
                <a:latin typeface="+mn-lt"/>
              </a:rPr>
              <a:t>Jobs in 2023 (in thousands)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21DC9C-C53E-CF4D-A20C-B29507267413}"/>
              </a:ext>
            </a:extLst>
          </p:cNvPr>
          <p:cNvSpPr txBox="1"/>
          <p:nvPr/>
        </p:nvSpPr>
        <p:spPr>
          <a:xfrm>
            <a:off x="6408390" y="904672"/>
            <a:ext cx="5400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rgbClr val="000000"/>
                </a:solidFill>
                <a:effectLst/>
                <a:latin typeface="+mn-lt"/>
              </a:rPr>
              <a:t>Expected jobs under the 1.5°C scenario in 2030</a:t>
            </a:r>
          </a:p>
          <a:p>
            <a:r>
              <a:rPr lang="en-GB" sz="1800" b="1">
                <a:solidFill>
                  <a:srgbClr val="000000"/>
                </a:solidFill>
                <a:effectLst/>
                <a:latin typeface="+mn-lt"/>
              </a:rPr>
              <a:t>(in thousands)</a:t>
            </a:r>
          </a:p>
        </p:txBody>
      </p:sp>
      <p:pic>
        <p:nvPicPr>
          <p:cNvPr id="16" name="Picture 1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53027A7-607E-6293-EAF1-3EA0BF137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509" y="4757674"/>
            <a:ext cx="2514600" cy="1422400"/>
          </a:xfrm>
          <a:prstGeom prst="rect">
            <a:avLst/>
          </a:prstGeom>
        </p:spPr>
      </p:pic>
      <p:pic>
        <p:nvPicPr>
          <p:cNvPr id="18" name="Picture 17" descr="A person in a helmet and a helmet with a wrench&#10;&#10;Description automatically generated">
            <a:extLst>
              <a:ext uri="{FF2B5EF4-FFF2-40B4-BE49-F238E27FC236}">
                <a16:creationId xmlns:a16="http://schemas.microsoft.com/office/drawing/2014/main" id="{FF760B05-0331-D773-343F-D6E0B6DE6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076" y="4330700"/>
            <a:ext cx="2489200" cy="1854200"/>
          </a:xfrm>
          <a:prstGeom prst="rect">
            <a:avLst/>
          </a:prstGeom>
        </p:spPr>
      </p:pic>
      <p:pic>
        <p:nvPicPr>
          <p:cNvPr id="20" name="Picture 19" descr="A blue number on a black background&#10;&#10;Description automatically generated">
            <a:extLst>
              <a:ext uri="{FF2B5EF4-FFF2-40B4-BE49-F238E27FC236}">
                <a16:creationId xmlns:a16="http://schemas.microsoft.com/office/drawing/2014/main" id="{CC6AB7DD-1B96-2638-3978-FC91D7296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790" y="4421892"/>
            <a:ext cx="736600" cy="1041400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BAED1751-350A-7719-40E6-CFF775597C65}"/>
              </a:ext>
            </a:extLst>
          </p:cNvPr>
          <p:cNvSpPr/>
          <p:nvPr/>
        </p:nvSpPr>
        <p:spPr>
          <a:xfrm>
            <a:off x="5486400" y="5363737"/>
            <a:ext cx="1204332" cy="512956"/>
          </a:xfrm>
          <a:prstGeom prst="rightArrow">
            <a:avLst/>
          </a:prstGeom>
          <a:solidFill>
            <a:srgbClr val="FFD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4E6C5A-4826-AFEF-BC8C-856DA206376A}"/>
              </a:ext>
            </a:extLst>
          </p:cNvPr>
          <p:cNvCxnSpPr/>
          <p:nvPr/>
        </p:nvCxnSpPr>
        <p:spPr>
          <a:xfrm>
            <a:off x="6096000" y="904672"/>
            <a:ext cx="0" cy="3517220"/>
          </a:xfrm>
          <a:prstGeom prst="line">
            <a:avLst/>
          </a:prstGeom>
          <a:ln w="19050">
            <a:solidFill>
              <a:srgbClr val="FFD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map of the world with numbers and colored circles&#10;&#10;Description automatically generated">
            <a:extLst>
              <a:ext uri="{FF2B5EF4-FFF2-40B4-BE49-F238E27FC236}">
                <a16:creationId xmlns:a16="http://schemas.microsoft.com/office/drawing/2014/main" id="{4535924B-06DA-7A75-FAE7-E41955C9AB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74" y="1903464"/>
            <a:ext cx="56007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90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>
                <a:solidFill>
                  <a:srgbClr val="006871"/>
                </a:solidFill>
                <a:latin typeface="Calibri"/>
                <a:ea typeface="Calibri"/>
                <a:cs typeface="Calibri"/>
              </a:rPr>
              <a:t>Investments are key</a:t>
            </a:r>
            <a:endParaRPr lang="en-GB" sz="2400" b="1">
              <a:solidFill>
                <a:srgbClr val="00687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A screenshot of a graph&#10;&#10;Description automatically generated">
            <a:extLst>
              <a:ext uri="{FF2B5EF4-FFF2-40B4-BE49-F238E27FC236}">
                <a16:creationId xmlns:a16="http://schemas.microsoft.com/office/drawing/2014/main" id="{1D8A30B8-DFE7-2FE5-C459-536AB6D88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166" y="859413"/>
            <a:ext cx="8427668" cy="570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1099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01970da-e953-4029-9144-7d90566fd388">
      <UserInfo>
        <DisplayName>Francis Field</DisplayName>
        <AccountId>70</AccountId>
        <AccountType/>
      </UserInfo>
      <UserInfo>
        <DisplayName>Ute Collier</DisplayName>
        <AccountId>26</AccountId>
        <AccountType/>
      </UserInfo>
      <UserInfo>
        <DisplayName>Nicole Bockstaller</DisplayName>
        <AccountId>75</AccountId>
        <AccountType/>
      </UserInfo>
      <UserInfo>
        <DisplayName>Ricardo Gorini</DisplayName>
        <AccountId>27</AccountId>
        <AccountType/>
      </UserInfo>
      <UserInfo>
        <DisplayName>Mengzhu Xiao</DisplayName>
        <AccountId>20</AccountId>
        <AccountType/>
      </UserInfo>
      <UserInfo>
        <DisplayName>Daria Gazzola</DisplayName>
        <AccountId>76</AccountId>
        <AccountType/>
      </UserInfo>
      <UserInfo>
        <DisplayName>Manuela Stefanides</DisplayName>
        <AccountId>80</AccountId>
        <AccountType/>
      </UserInfo>
    </SharedWithUsers>
    <_activity xmlns="ba37c573-c6e9-47f2-a947-7f354dc5eb0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630DE59F097144BE54178BF4C3EABE" ma:contentTypeVersion="15" ma:contentTypeDescription="Create a new document." ma:contentTypeScope="" ma:versionID="7a74ce136b1393362b680f1ffb35e53f">
  <xsd:schema xmlns:xsd="http://www.w3.org/2001/XMLSchema" xmlns:xs="http://www.w3.org/2001/XMLSchema" xmlns:p="http://schemas.microsoft.com/office/2006/metadata/properties" xmlns:ns3="ba37c573-c6e9-47f2-a947-7f354dc5eb03" xmlns:ns4="001970da-e953-4029-9144-7d90566fd388" targetNamespace="http://schemas.microsoft.com/office/2006/metadata/properties" ma:root="true" ma:fieldsID="096a32bd08180742d7ca1d6d8fd13306" ns3:_="" ns4:_="">
    <xsd:import namespace="ba37c573-c6e9-47f2-a947-7f354dc5eb03"/>
    <xsd:import namespace="001970da-e953-4029-9144-7d90566fd38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LengthInSeconds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37c573-c6e9-47f2-a947-7f354dc5e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1970da-e953-4029-9144-7d90566fd38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EB75CE-493A-46EC-BAAE-5C782792C706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001970da-e953-4029-9144-7d90566fd388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ba37c573-c6e9-47f2-a947-7f354dc5eb03"/>
  </ds:schemaRefs>
</ds:datastoreItem>
</file>

<file path=customXml/itemProps2.xml><?xml version="1.0" encoding="utf-8"?>
<ds:datastoreItem xmlns:ds="http://schemas.openxmlformats.org/officeDocument/2006/customXml" ds:itemID="{8AF7E48E-7DFD-4185-981F-F93E8493E651}">
  <ds:schemaRefs>
    <ds:schemaRef ds:uri="001970da-e953-4029-9144-7d90566fd388"/>
    <ds:schemaRef ds:uri="ba37c573-c6e9-47f2-a947-7f354dc5eb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4E7ECFD-FD58-4163-933F-A0B9EE95A5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Macintosh PowerPoint</Application>
  <PresentationFormat>Widescreen</PresentationFormat>
  <Paragraphs>49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MS PGothic</vt:lpstr>
      <vt:lpstr>Calibri</vt:lpstr>
      <vt:lpstr>3_Custom Design</vt:lpstr>
      <vt:lpstr>2_Custom Design</vt:lpstr>
      <vt:lpstr>4_Custom Design</vt:lpstr>
      <vt:lpstr>PowerPoint Presentation</vt:lpstr>
      <vt:lpstr>Outcome of the First Global Stocktake at COP28</vt:lpstr>
      <vt:lpstr>Renewable power additions saw unprecedented growth in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Energy Renewable Energy Congress Renewables and Fight Against Climate Change</dc:title>
  <dc:creator>Office</dc:creator>
  <cp:lastModifiedBy>Manuela Stefanides</cp:lastModifiedBy>
  <cp:revision>1</cp:revision>
  <cp:lastPrinted>2020-03-01T06:30:57Z</cp:lastPrinted>
  <dcterms:created xsi:type="dcterms:W3CDTF">2014-05-21T09:20:58Z</dcterms:created>
  <dcterms:modified xsi:type="dcterms:W3CDTF">2024-10-10T06:49:11Z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0x0101008C630DE59F097144BE54178BF4C3EABE</vt:lpwstr>
  </property>
</Properties>
</file>