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24" r:id="rId4"/>
    <p:sldMasterId id="2147485430" r:id="rId5"/>
    <p:sldMasterId id="2147484549" r:id="rId6"/>
  </p:sldMasterIdLst>
  <p:notesMasterIdLst>
    <p:notesMasterId r:id="rId24"/>
  </p:notesMasterIdLst>
  <p:sldIdLst>
    <p:sldId id="1218" r:id="rId7"/>
    <p:sldId id="1219" r:id="rId8"/>
    <p:sldId id="1221" r:id="rId9"/>
    <p:sldId id="1222" r:id="rId10"/>
    <p:sldId id="1223" r:id="rId11"/>
    <p:sldId id="1224" r:id="rId12"/>
    <p:sldId id="1225" r:id="rId13"/>
    <p:sldId id="1226" r:id="rId14"/>
    <p:sldId id="1227" r:id="rId15"/>
    <p:sldId id="1228" r:id="rId16"/>
    <p:sldId id="1229" r:id="rId17"/>
    <p:sldId id="1234" r:id="rId18"/>
    <p:sldId id="1230" r:id="rId19"/>
    <p:sldId id="1231" r:id="rId20"/>
    <p:sldId id="1232" r:id="rId21"/>
    <p:sldId id="1233" r:id="rId22"/>
    <p:sldId id="12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D769A-A1B8-4B01-A646-9B4740363BA7}" v="42" dt="2024-06-12T17:10:40.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4" autoAdjust="0"/>
    <p:restoredTop sz="73573" autoAdjust="0"/>
  </p:normalViewPr>
  <p:slideViewPr>
    <p:cSldViewPr snapToGrid="0">
      <p:cViewPr>
        <p:scale>
          <a:sx n="44" d="100"/>
          <a:sy n="44" d="100"/>
        </p:scale>
        <p:origin x="168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F57B5-69C0-411A-984E-C5BB8C6831CD}" type="datetimeFigureOut">
              <a:rPr lang="en-GB" smtClean="0"/>
              <a:t>03/04/2025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89B7D-77DE-42FE-B783-664337BEDCE9}" type="slidenum">
              <a:rPr lang="en-GB" smtClean="0"/>
              <a:t>‹#›</a:t>
            </a:fld>
            <a:endParaRPr lang="en-GB"/>
          </a:p>
        </p:txBody>
      </p:sp>
    </p:spTree>
    <p:extLst>
      <p:ext uri="{BB962C8B-B14F-4D97-AF65-F5344CB8AC3E}">
        <p14:creationId xmlns:p14="http://schemas.microsoft.com/office/powerpoint/2010/main" val="114436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9D018E-AC63-4AA5-85D6-94D8C9B4E534}" type="slidenum">
              <a:rPr lang="de-DE" altLang="en-US" smtClean="0"/>
              <a:pPr>
                <a:defRPr/>
              </a:pPr>
              <a:t>1</a:t>
            </a:fld>
            <a:endParaRPr lang="de-DE" altLang="en-US"/>
          </a:p>
        </p:txBody>
      </p:sp>
    </p:spTree>
    <p:extLst>
      <p:ext uri="{BB962C8B-B14F-4D97-AF65-F5344CB8AC3E}">
        <p14:creationId xmlns:p14="http://schemas.microsoft.com/office/powerpoint/2010/main" val="406580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10</a:t>
            </a:fld>
            <a:endParaRPr lang="de-DE" altLang="en-US"/>
          </a:p>
        </p:txBody>
      </p:sp>
    </p:spTree>
    <p:extLst>
      <p:ext uri="{BB962C8B-B14F-4D97-AF65-F5344CB8AC3E}">
        <p14:creationId xmlns:p14="http://schemas.microsoft.com/office/powerpoint/2010/main" val="181099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11</a:t>
            </a:fld>
            <a:endParaRPr lang="de-DE" altLang="en-US"/>
          </a:p>
        </p:txBody>
      </p:sp>
    </p:spTree>
    <p:extLst>
      <p:ext uri="{BB962C8B-B14F-4D97-AF65-F5344CB8AC3E}">
        <p14:creationId xmlns:p14="http://schemas.microsoft.com/office/powerpoint/2010/main" val="421720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89B7D-77DE-42FE-B783-664337BEDCE9}" type="slidenum">
              <a:rPr lang="en-GB" smtClean="0"/>
              <a:t>12</a:t>
            </a:fld>
            <a:endParaRPr lang="en-GB"/>
          </a:p>
        </p:txBody>
      </p:sp>
    </p:spTree>
    <p:extLst>
      <p:ext uri="{BB962C8B-B14F-4D97-AF65-F5344CB8AC3E}">
        <p14:creationId xmlns:p14="http://schemas.microsoft.com/office/powerpoint/2010/main" val="293232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13</a:t>
            </a:fld>
            <a:endParaRPr lang="de-DE" altLang="en-US"/>
          </a:p>
        </p:txBody>
      </p:sp>
    </p:spTree>
    <p:extLst>
      <p:ext uri="{BB962C8B-B14F-4D97-AF65-F5344CB8AC3E}">
        <p14:creationId xmlns:p14="http://schemas.microsoft.com/office/powerpoint/2010/main" val="42047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14</a:t>
            </a:fld>
            <a:endParaRPr lang="de-DE" altLang="en-US"/>
          </a:p>
        </p:txBody>
      </p:sp>
    </p:spTree>
    <p:extLst>
      <p:ext uri="{BB962C8B-B14F-4D97-AF65-F5344CB8AC3E}">
        <p14:creationId xmlns:p14="http://schemas.microsoft.com/office/powerpoint/2010/main" val="69583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15</a:t>
            </a:fld>
            <a:endParaRPr lang="de-DE" altLang="en-US"/>
          </a:p>
        </p:txBody>
      </p:sp>
    </p:spTree>
    <p:extLst>
      <p:ext uri="{BB962C8B-B14F-4D97-AF65-F5344CB8AC3E}">
        <p14:creationId xmlns:p14="http://schemas.microsoft.com/office/powerpoint/2010/main" val="262893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16</a:t>
            </a:fld>
            <a:endParaRPr lang="de-DE" altLang="en-US"/>
          </a:p>
        </p:txBody>
      </p:sp>
    </p:spTree>
    <p:extLst>
      <p:ext uri="{BB962C8B-B14F-4D97-AF65-F5344CB8AC3E}">
        <p14:creationId xmlns:p14="http://schemas.microsoft.com/office/powerpoint/2010/main" val="16913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17</a:t>
            </a:fld>
            <a:endParaRPr lang="de-DE" altLang="en-US"/>
          </a:p>
        </p:txBody>
      </p:sp>
    </p:spTree>
    <p:extLst>
      <p:ext uri="{BB962C8B-B14F-4D97-AF65-F5344CB8AC3E}">
        <p14:creationId xmlns:p14="http://schemas.microsoft.com/office/powerpoint/2010/main" val="128429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2</a:t>
            </a:fld>
            <a:endParaRPr lang="de-DE" altLang="en-US"/>
          </a:p>
        </p:txBody>
      </p:sp>
    </p:spTree>
    <p:extLst>
      <p:ext uri="{BB962C8B-B14F-4D97-AF65-F5344CB8AC3E}">
        <p14:creationId xmlns:p14="http://schemas.microsoft.com/office/powerpoint/2010/main" val="258430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3</a:t>
            </a:fld>
            <a:endParaRPr lang="de-DE" altLang="en-US"/>
          </a:p>
        </p:txBody>
      </p:sp>
    </p:spTree>
    <p:extLst>
      <p:ext uri="{BB962C8B-B14F-4D97-AF65-F5344CB8AC3E}">
        <p14:creationId xmlns:p14="http://schemas.microsoft.com/office/powerpoint/2010/main" val="371492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ea typeface="Tahoma" panose="020B0604030504040204" pitchFamily="34" charset="0"/>
                <a:cs typeface="Cordia New" panose="020B0304020202020204" pitchFamily="34" charset="-34"/>
              </a:rPr>
              <a:t>What is it?</a:t>
            </a:r>
            <a:r>
              <a:rPr lang="en-US" b="1" dirty="0">
                <a:latin typeface="+mn-lt"/>
              </a:rPr>
              <a:t> Key Points:</a:t>
            </a:r>
          </a:p>
          <a:p>
            <a:pPr marL="285750" indent="-285750">
              <a:buFont typeface="Wingdings" panose="05000000000000000000" pitchFamily="2" charset="2"/>
              <a:buChar char="§"/>
            </a:pPr>
            <a:r>
              <a:rPr lang="en-US" dirty="0">
                <a:latin typeface="+mn-lt"/>
              </a:rPr>
              <a:t>Global Reach and Membership: Mention the 29 countries and 13 technical partners.</a:t>
            </a:r>
          </a:p>
          <a:p>
            <a:pPr marL="285750" indent="-285750">
              <a:buFont typeface="Wingdings" panose="05000000000000000000" pitchFamily="2" charset="2"/>
              <a:buChar char="§"/>
            </a:pPr>
            <a:r>
              <a:rPr lang="en-US" dirty="0">
                <a:latin typeface="+mn-lt"/>
              </a:rPr>
              <a:t>Experience and Engagement: Highlight over 70 international and regional dialogue sessions, attracting 6000 participants and featuring more than 400 scenario experts.</a:t>
            </a:r>
          </a:p>
          <a:p>
            <a:pPr marL="0" indent="0">
              <a:buFont typeface="Arial" panose="020B0604020202020204" pitchFamily="34" charset="0"/>
              <a:buNone/>
            </a:pPr>
            <a:endParaRPr lang="en-US" dirty="0">
              <a:latin typeface="+mn-lt"/>
            </a:endParaRPr>
          </a:p>
          <a:p>
            <a:r>
              <a:rPr lang="en-US" sz="1400" b="1" dirty="0">
                <a:latin typeface="+mn-lt"/>
                <a:ea typeface="Tahoma" panose="020B0604030504040204" pitchFamily="34" charset="0"/>
                <a:cs typeface="Cordia New" panose="020B0304020202020204" pitchFamily="34" charset="-34"/>
              </a:rPr>
              <a:t>Why do countries use LTES? </a:t>
            </a:r>
            <a:r>
              <a:rPr lang="en-US" b="1" dirty="0">
                <a:latin typeface="+mn-lt"/>
              </a:rPr>
              <a:t>Key Points:</a:t>
            </a:r>
          </a:p>
          <a:p>
            <a:pPr marL="285750" indent="-285750">
              <a:buFont typeface="Wingdings" panose="05000000000000000000" pitchFamily="2" charset="2"/>
              <a:buChar char="§"/>
            </a:pPr>
            <a:r>
              <a:rPr lang="en-US" dirty="0">
                <a:latin typeface="+mn-lt"/>
              </a:rPr>
              <a:t>Countries are using energy scenarios as strategic tools for navigating the complexities of the clean energy transition. </a:t>
            </a:r>
          </a:p>
          <a:p>
            <a:pPr marL="285750" indent="-285750">
              <a:buFont typeface="Wingdings" panose="05000000000000000000" pitchFamily="2" charset="2"/>
              <a:buChar char="§"/>
            </a:pPr>
            <a:r>
              <a:rPr lang="en-US" dirty="0">
                <a:latin typeface="+mn-lt"/>
              </a:rPr>
              <a:t>Scenarios provide critical insights into future energy systems, policy impacts, and strategic planning.</a:t>
            </a:r>
          </a:p>
          <a:p>
            <a:pPr marL="285750" indent="-285750">
              <a:buFont typeface="Wingdings" panose="05000000000000000000" pitchFamily="2" charset="2"/>
              <a:buChar char="§"/>
            </a:pPr>
            <a:r>
              <a:rPr lang="en-US" dirty="0">
                <a:latin typeface="+mn-lt"/>
              </a:rPr>
              <a:t>Specific uses of Scenarios include: </a:t>
            </a:r>
          </a:p>
          <a:p>
            <a:pPr marL="797511" lvl="1" indent="-285750">
              <a:buFont typeface="Wingdings" panose="05000000000000000000" pitchFamily="2" charset="2"/>
              <a:buChar char="§"/>
            </a:pPr>
            <a:r>
              <a:rPr lang="en-US" dirty="0">
                <a:latin typeface="+mn-lt"/>
              </a:rPr>
              <a:t>Forecast energy demand</a:t>
            </a:r>
          </a:p>
          <a:p>
            <a:pPr marL="797511" lvl="1" indent="-285750">
              <a:buFont typeface="Wingdings" panose="05000000000000000000" pitchFamily="2" charset="2"/>
              <a:buChar char="§"/>
            </a:pPr>
            <a:r>
              <a:rPr lang="en-US" dirty="0">
                <a:latin typeface="+mn-lt"/>
              </a:rPr>
              <a:t>Assess renewable energy potential </a:t>
            </a:r>
          </a:p>
          <a:p>
            <a:pPr marL="797511" lvl="1" indent="-285750">
              <a:buFont typeface="Wingdings" panose="05000000000000000000" pitchFamily="2" charset="2"/>
              <a:buChar char="§"/>
            </a:pPr>
            <a:r>
              <a:rPr lang="en-US" dirty="0">
                <a:latin typeface="+mn-lt"/>
              </a:rPr>
              <a:t>Risk management and uncertainty exploration</a:t>
            </a:r>
          </a:p>
          <a:p>
            <a:pPr marL="797511" lvl="1" indent="-285750">
              <a:buFont typeface="Wingdings" panose="05000000000000000000" pitchFamily="2" charset="2"/>
              <a:buChar char="§"/>
            </a:pPr>
            <a:r>
              <a:rPr lang="en-US" dirty="0">
                <a:latin typeface="+mn-lt"/>
              </a:rPr>
              <a:t>Stakeholder engagement and consensus building</a:t>
            </a:r>
          </a:p>
          <a:p>
            <a:pPr marL="797511" lvl="1" indent="-285750">
              <a:buFont typeface="Wingdings" panose="05000000000000000000" pitchFamily="2" charset="2"/>
              <a:buChar char="§"/>
            </a:pPr>
            <a:r>
              <a:rPr lang="en-US" dirty="0">
                <a:latin typeface="+mn-lt"/>
              </a:rPr>
              <a:t>Align energy plans with climate goals.</a:t>
            </a:r>
          </a:p>
          <a:p>
            <a:pPr marL="797511" lvl="1" indent="-285750">
              <a:buFont typeface="Wingdings" panose="05000000000000000000" pitchFamily="2" charset="2"/>
              <a:buChar char="§"/>
            </a:pPr>
            <a:r>
              <a:rPr lang="en-US" dirty="0">
                <a:latin typeface="+mn-lt"/>
              </a:rPr>
              <a:t>Identify and prioritize infrastructure investments </a:t>
            </a:r>
          </a:p>
          <a:p>
            <a:pPr marL="797511" lvl="1" indent="-285750">
              <a:buFont typeface="Wingdings" panose="05000000000000000000" pitchFamily="2" charset="2"/>
              <a:buChar char="§"/>
            </a:pPr>
            <a:r>
              <a:rPr lang="en-US" dirty="0">
                <a:latin typeface="+mn-lt"/>
              </a:rPr>
              <a:t>After all, the underlaying purpose of using scenarios is to make informed decisions and policy frameworks.</a:t>
            </a:r>
          </a:p>
          <a:p>
            <a:pPr marL="285750" lvl="0" indent="-285750">
              <a:buFont typeface="Wingdings" panose="05000000000000000000" pitchFamily="2" charset="2"/>
              <a:buChar char="§"/>
            </a:pPr>
            <a:endParaRPr lang="en-US" dirty="0">
              <a:latin typeface="+mn-lt"/>
            </a:endParaRPr>
          </a:p>
          <a:p>
            <a:pPr marL="285750" indent="-285750">
              <a:buFont typeface="Wingdings" panose="05000000000000000000" pitchFamily="2" charset="2"/>
              <a:buChar char="§"/>
            </a:pPr>
            <a:r>
              <a:rPr lang="en-US" b="1" dirty="0">
                <a:latin typeface="+mn-lt"/>
              </a:rPr>
              <a:t>Examples of use of Scenarios (can mention 2 or 3):</a:t>
            </a:r>
          </a:p>
          <a:p>
            <a:pPr marL="797511" lvl="1" indent="-285750">
              <a:buFont typeface="Wingdings" panose="05000000000000000000" pitchFamily="2" charset="2"/>
              <a:buChar char="§"/>
            </a:pPr>
            <a:r>
              <a:rPr lang="en-US" b="0" dirty="0">
                <a:latin typeface="+mn-lt"/>
              </a:rPr>
              <a:t>Denmark: : Grounding energy planning in economic viability and technological feasibility. </a:t>
            </a:r>
          </a:p>
          <a:p>
            <a:pPr marL="797511" lvl="1" indent="-285750">
              <a:buFont typeface="Wingdings" panose="05000000000000000000" pitchFamily="2" charset="2"/>
              <a:buChar char="§"/>
            </a:pPr>
            <a:r>
              <a:rPr lang="en-US" b="0" dirty="0">
                <a:latin typeface="+mn-lt"/>
              </a:rPr>
              <a:t>Brazil: Aligning the energy transition with economic and environmental goals and enhancing stakeholder engagement.</a:t>
            </a:r>
          </a:p>
          <a:p>
            <a:pPr marL="797511" lvl="1" indent="-285750">
              <a:buFont typeface="Wingdings" panose="05000000000000000000" pitchFamily="2" charset="2"/>
              <a:buChar char="§"/>
            </a:pPr>
            <a:r>
              <a:rPr lang="en-US" b="0" dirty="0">
                <a:latin typeface="+mn-lt"/>
              </a:rPr>
              <a:t>Germany: understanding of potential pathways to achieve energy transition and decarbonization goals.</a:t>
            </a:r>
          </a:p>
          <a:p>
            <a:pPr marL="797511" lvl="1" indent="-285750">
              <a:buFont typeface="Wingdings" panose="05000000000000000000" pitchFamily="2" charset="2"/>
              <a:buChar char="§"/>
            </a:pPr>
            <a:r>
              <a:rPr lang="en-US" b="0" dirty="0">
                <a:latin typeface="+mn-lt"/>
              </a:rPr>
              <a:t>United Arab Emirates (UAE): Balancing economic needs and environmental goals  </a:t>
            </a:r>
          </a:p>
          <a:p>
            <a:pPr marL="797511" lvl="1" indent="-285750">
              <a:buFont typeface="Wingdings" panose="05000000000000000000" pitchFamily="2" charset="2"/>
              <a:buChar char="§"/>
            </a:pPr>
            <a:r>
              <a:rPr lang="en-US" b="0" dirty="0">
                <a:latin typeface="+mn-lt"/>
              </a:rPr>
              <a:t>Chile: Reducing uncertainty and risk in decision-making for carbon neutrality by 2050. </a:t>
            </a:r>
          </a:p>
          <a:p>
            <a:pPr marL="797511" lvl="1" indent="-285750">
              <a:buFont typeface="Wingdings" panose="05000000000000000000" pitchFamily="2" charset="2"/>
              <a:buChar char="§"/>
            </a:pPr>
            <a:r>
              <a:rPr lang="en-US" b="0" dirty="0">
                <a:latin typeface="+mn-lt"/>
              </a:rPr>
              <a:t>Nigeria: Exploring decarbonization trajectories and planning infrastructure development.</a:t>
            </a:r>
          </a:p>
          <a:p>
            <a:pPr marL="797511" lvl="1" indent="-285750">
              <a:buFont typeface="Wingdings" panose="05000000000000000000" pitchFamily="2" charset="2"/>
              <a:buChar char="§"/>
            </a:pPr>
            <a:r>
              <a:rPr lang="en-US" b="0" dirty="0">
                <a:latin typeface="+mn-lt"/>
              </a:rPr>
              <a:t>South Africa: Supporting the development of the Integrated Resource Plan (IRP).</a:t>
            </a:r>
          </a:p>
          <a:p>
            <a:pPr marL="797511" lvl="1" indent="-285750">
              <a:buFont typeface="Wingdings" panose="05000000000000000000" pitchFamily="2" charset="2"/>
              <a:buChar char="§"/>
            </a:pPr>
            <a:r>
              <a:rPr lang="en-US" b="0" dirty="0">
                <a:latin typeface="+mn-lt"/>
              </a:rPr>
              <a:t>The Philippines: Use of scenarios: Facilitating continuous stakeholder participation and leveraging international technical assistance for scenario development.</a:t>
            </a:r>
          </a:p>
          <a:p>
            <a:pPr marL="0" lvl="0" indent="0">
              <a:buFont typeface="Wingdings" panose="05000000000000000000" pitchFamily="2" charset="2"/>
              <a:buNone/>
            </a:pPr>
            <a:endParaRPr lang="en-US" b="1" dirty="0">
              <a:latin typeface="+mn-lt"/>
            </a:endParaRPr>
          </a:p>
          <a:p>
            <a:pPr marL="0" lvl="0" indent="0">
              <a:buFont typeface="Wingdings" panose="05000000000000000000" pitchFamily="2" charset="2"/>
              <a:buNone/>
            </a:pPr>
            <a:r>
              <a:rPr lang="en-US" b="1" dirty="0">
                <a:latin typeface="+mn-lt"/>
              </a:rPr>
              <a:t>Practical Impacts Key Points:</a:t>
            </a:r>
            <a:endParaRPr lang="en-US" b="0" dirty="0">
              <a:latin typeface="+mn-lt"/>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latin typeface="+mn-lt"/>
              </a:rPr>
              <a:t>Members, </a:t>
            </a:r>
            <a:r>
              <a:rPr lang="en-US" b="1" dirty="0">
                <a:latin typeface="+mn-lt"/>
              </a:rPr>
              <a:t>such as Ghana, Chile, Brazil, Cyprus, Costa Rica, Kenya, </a:t>
            </a:r>
            <a:r>
              <a:rPr lang="en-US" dirty="0">
                <a:latin typeface="+mn-lt"/>
              </a:rPr>
              <a:t>have cited the importance of the Network in allowing them to learn and update their planning frameworks to be more participatory and to apply good practices to shared problems. The Network has enabled members to incorporate different elements into their energy plans, communicate their scenarios more effectively, and feel supported in facing common challenges.</a:t>
            </a:r>
            <a:endParaRPr lang="en-US" b="1" dirty="0">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4</a:t>
            </a:fld>
            <a:endParaRPr lang="de-DE" altLang="en-US"/>
          </a:p>
        </p:txBody>
      </p:sp>
    </p:spTree>
    <p:extLst>
      <p:ext uri="{BB962C8B-B14F-4D97-AF65-F5344CB8AC3E}">
        <p14:creationId xmlns:p14="http://schemas.microsoft.com/office/powerpoint/2010/main" val="284108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LTES network has operated with a clear focus on scenario use within the government sector. We tend to use this mental model for the Network to illustrate the energy planning process within the general decision-making framework, </a:t>
            </a:r>
          </a:p>
          <a:p>
            <a:pPr marL="171450" indent="-171450">
              <a:buFont typeface="Arial" panose="020B0604020202020204" pitchFamily="34" charset="0"/>
              <a:buChar char="•"/>
            </a:pPr>
            <a:r>
              <a:rPr lang="en-US" dirty="0"/>
              <a:t>in a simplified model,  long-term scenarios are used within ministries and similar institutions, which are often produced with energy modelling tools. This in turn informs policymaking within the legislative and executive branches. </a:t>
            </a:r>
          </a:p>
          <a:p>
            <a:pPr marL="171450" indent="-171450">
              <a:buFont typeface="Arial" panose="020B0604020202020204" pitchFamily="34" charset="0"/>
              <a:buChar char="•"/>
            </a:pPr>
            <a:r>
              <a:rPr lang="en-US" dirty="0"/>
              <a:t>Stakeholder consultations form an essential part of this process in each step, especially with the increasing complexity a and diversity of stakeholders that is necessitated by the clean energy transition</a:t>
            </a:r>
          </a:p>
          <a:p>
            <a:pPr marL="171450" indent="-171450">
              <a:buFont typeface="Arial" panose="020B0604020202020204" pitchFamily="34" charset="0"/>
              <a:buChar char="•"/>
            </a:pPr>
            <a:r>
              <a:rPr lang="en-US" dirty="0"/>
              <a:t>Members of the LTES network have highlighted the importance of the topic of communication with stakeholder and participatory processes, and in a survey we conducted to explore the priorities of the network,  members expressed their keen interest in further exploring this topic within this Network, which was our main driver for holding this session</a:t>
            </a:r>
          </a:p>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5</a:t>
            </a:fld>
            <a:endParaRPr lang="de-DE" altLang="en-US"/>
          </a:p>
        </p:txBody>
      </p:sp>
    </p:spTree>
    <p:extLst>
      <p:ext uri="{BB962C8B-B14F-4D97-AF65-F5344CB8AC3E}">
        <p14:creationId xmlns:p14="http://schemas.microsoft.com/office/powerpoint/2010/main" val="269436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And they are indeed different processes, but they are linked as participatory processes can sometimes be a great way to communicate scenarios to different stakeholders, and this is something that was stressed both by members and during talks with scientists and experts.</a:t>
            </a:r>
          </a:p>
          <a:p>
            <a:pPr marL="342900" indent="-342900">
              <a:buFont typeface="Arial" panose="020B0604020202020204" pitchFamily="34" charset="0"/>
              <a:buChar char="•"/>
            </a:pPr>
            <a:r>
              <a:rPr lang="en-US" sz="1200" dirty="0"/>
              <a:t>And this is how we see them becoming part of one process, where communication becomes a key outcome of the participatory process, where participatory process is expanded to encompass all the relevant stakeholders for the clean energy transition, and communication can be done efficiently through learning from experience and actual hands on engagement </a:t>
            </a:r>
          </a:p>
          <a:p>
            <a:pPr marL="342900" indent="-342900">
              <a:buFont typeface="Arial" panose="020B0604020202020204" pitchFamily="34" charset="0"/>
              <a:buChar char="•"/>
            </a:pPr>
            <a:r>
              <a:rPr lang="en-US" sz="1200" dirty="0"/>
              <a:t>As I mentioned, this is a topic that has been considered essential by our members and we think this can be a valuable setting in which we can gather your input to refine this model and reflect it to these government institutions, as this can be an appropriate way to link this scientific community and scenario practitioners in the public space</a:t>
            </a:r>
          </a:p>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6</a:t>
            </a:fld>
            <a:endParaRPr lang="de-DE" altLang="en-US"/>
          </a:p>
        </p:txBody>
      </p:sp>
    </p:spTree>
    <p:extLst>
      <p:ext uri="{BB962C8B-B14F-4D97-AF65-F5344CB8AC3E}">
        <p14:creationId xmlns:p14="http://schemas.microsoft.com/office/powerpoint/2010/main" val="25174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b="1" dirty="0"/>
              <a:t>Important: </a:t>
            </a:r>
            <a:endParaRPr lang="en-US" sz="1300" b="1" dirty="0">
              <a:latin typeface="Arial" charset="0"/>
              <a:ea typeface="+mn-ea"/>
              <a:cs typeface="Arial" charset="0"/>
            </a:endParaRPr>
          </a:p>
          <a:p>
            <a:pPr marL="797511" lvl="1" indent="-285750">
              <a:buFont typeface="Wingdings" panose="05000000000000000000" pitchFamily="2" charset="2"/>
              <a:buChar char="§"/>
            </a:pPr>
            <a:r>
              <a:rPr lang="en-US" sz="1400" b="1" dirty="0">
                <a:latin typeface="+mn-lt"/>
                <a:ea typeface="Tahoma" panose="020B0604030504040204" pitchFamily="34" charset="0"/>
                <a:cs typeface="Cordia New" panose="020B0304020202020204" pitchFamily="34" charset="-34"/>
              </a:rPr>
              <a:t>Based on the Global Network’s member experiences </a:t>
            </a:r>
            <a:r>
              <a:rPr lang="en-US" sz="1400" b="0" dirty="0">
                <a:latin typeface="+mn-lt"/>
                <a:ea typeface="Tahoma" panose="020B0604030504040204" pitchFamily="34" charset="0"/>
                <a:cs typeface="Cordia New" panose="020B0304020202020204" pitchFamily="34" charset="-34"/>
              </a:rPr>
              <a:t>it's recognized  the crucial role of participatory planning processes.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Key points on building trust: </a:t>
            </a:r>
          </a:p>
          <a:p>
            <a:pPr marL="797511" lvl="1" indent="-285750">
              <a:buFont typeface="Wingdings" panose="05000000000000000000" pitchFamily="2" charset="2"/>
              <a:buChar char="§"/>
            </a:pPr>
            <a:r>
              <a:rPr lang="en-US" b="0" dirty="0"/>
              <a:t>how it build trust? </a:t>
            </a:r>
          </a:p>
          <a:p>
            <a:pPr marL="1309273" lvl="2" indent="-285750">
              <a:buFont typeface="Wingdings" panose="05000000000000000000" pitchFamily="2" charset="2"/>
              <a:buChar char="§"/>
            </a:pPr>
            <a:r>
              <a:rPr lang="en-US" b="0" dirty="0"/>
              <a:t>By opening up the development process, making it inclusive, and adopting a multi-institutional approach, participatory processes create trustworthy scenarios.</a:t>
            </a:r>
          </a:p>
          <a:p>
            <a:pPr marL="797511" marR="0" lvl="1"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1" dirty="0"/>
              <a:t>Examples:</a:t>
            </a:r>
          </a:p>
          <a:p>
            <a:pPr marL="1309273" marR="0" lvl="2"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1" i="0" dirty="0">
                <a:solidFill>
                  <a:srgbClr val="0D0D0D"/>
                </a:solidFill>
                <a:effectLst/>
                <a:highlight>
                  <a:srgbClr val="FFFFFF"/>
                </a:highlight>
                <a:latin typeface="ui-sans-serif"/>
              </a:rPr>
              <a:t>Finland: </a:t>
            </a:r>
            <a:r>
              <a:rPr lang="en-US" b="0" i="0" dirty="0">
                <a:solidFill>
                  <a:srgbClr val="0D0D0D"/>
                </a:solidFill>
                <a:effectLst/>
                <a:highlight>
                  <a:srgbClr val="FFFFFF"/>
                </a:highlight>
                <a:latin typeface="ui-sans-serif"/>
              </a:rPr>
              <a:t>The government is coordinating multidisciplinary research projects with workshops and consumer surveys.</a:t>
            </a:r>
          </a:p>
          <a:p>
            <a:pPr marL="1309273" marR="0" lvl="2"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1" i="0" dirty="0">
                <a:solidFill>
                  <a:srgbClr val="0D0D0D"/>
                </a:solidFill>
                <a:effectLst/>
                <a:highlight>
                  <a:srgbClr val="FFFFFF"/>
                </a:highlight>
                <a:latin typeface="ui-sans-serif"/>
              </a:rPr>
              <a:t>Denmark</a:t>
            </a:r>
            <a:r>
              <a:rPr lang="en-US" b="0" i="0" dirty="0">
                <a:solidFill>
                  <a:srgbClr val="0D0D0D"/>
                </a:solidFill>
                <a:effectLst/>
                <a:highlight>
                  <a:srgbClr val="FFFFFF"/>
                </a:highlight>
                <a:latin typeface="ui-sans-serif"/>
              </a:rPr>
              <a:t>: Conducting iterative consultations with stakeholders.</a:t>
            </a:r>
          </a:p>
          <a:p>
            <a:pPr marL="1309273" marR="0" lvl="2"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1" i="0" dirty="0">
                <a:solidFill>
                  <a:srgbClr val="0D0D0D"/>
                </a:solidFill>
                <a:effectLst/>
                <a:highlight>
                  <a:srgbClr val="FFFFFF"/>
                </a:highlight>
                <a:latin typeface="ui-sans-serif"/>
              </a:rPr>
              <a:t>Brazil</a:t>
            </a:r>
            <a:r>
              <a:rPr lang="en-US" b="0" i="0" dirty="0">
                <a:solidFill>
                  <a:srgbClr val="0D0D0D"/>
                </a:solidFill>
                <a:effectLst/>
                <a:highlight>
                  <a:srgbClr val="FFFFFF"/>
                </a:highlight>
                <a:latin typeface="ui-sans-serif"/>
              </a:rPr>
              <a:t>: Including public consultations in the National Energy Plan development.</a:t>
            </a:r>
          </a:p>
          <a:p>
            <a:pPr marL="1309273" marR="0" lvl="2"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1" i="0" dirty="0">
                <a:solidFill>
                  <a:srgbClr val="0D0D0D"/>
                </a:solidFill>
                <a:effectLst/>
                <a:highlight>
                  <a:srgbClr val="FFFFFF"/>
                </a:highlight>
                <a:latin typeface="ui-sans-serif"/>
              </a:rPr>
              <a:t>United Kingdom</a:t>
            </a:r>
            <a:r>
              <a:rPr lang="en-US" b="0" i="0" dirty="0">
                <a:solidFill>
                  <a:srgbClr val="0D0D0D"/>
                </a:solidFill>
                <a:effectLst/>
                <a:highlight>
                  <a:srgbClr val="FFFFFF"/>
                </a:highlight>
                <a:latin typeface="ui-sans-serif"/>
              </a:rPr>
              <a:t>: Engaging with nearly 600 stakeholders for the Future Energy Scenarios.</a:t>
            </a:r>
          </a:p>
          <a:p>
            <a:pPr marL="1309273" marR="0" lvl="2"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1" i="0" dirty="0">
                <a:solidFill>
                  <a:srgbClr val="0D0D0D"/>
                </a:solidFill>
                <a:effectLst/>
                <a:highlight>
                  <a:srgbClr val="FFFFFF"/>
                </a:highlight>
                <a:latin typeface="ui-sans-serif"/>
              </a:rPr>
              <a:t>South Africa</a:t>
            </a:r>
            <a:r>
              <a:rPr lang="en-US" b="0" i="0" dirty="0">
                <a:solidFill>
                  <a:srgbClr val="0D0D0D"/>
                </a:solidFill>
                <a:effectLst/>
                <a:highlight>
                  <a:srgbClr val="FFFFFF"/>
                </a:highlight>
                <a:latin typeface="ui-sans-serif"/>
              </a:rPr>
              <a:t>: Extensive consultation with academia, government, and industry for the Integrated Resource Plan.</a:t>
            </a:r>
            <a:endParaRPr lang="en-US" b="1" dirty="0"/>
          </a:p>
          <a:p>
            <a:pPr marL="1309273" marR="0" lvl="2"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b="0" dirty="0"/>
          </a:p>
          <a:p>
            <a:pPr marL="285750" indent="-285750">
              <a:buFont typeface="Wingdings" panose="05000000000000000000" pitchFamily="2" charset="2"/>
              <a:buChar char="§"/>
            </a:pPr>
            <a:r>
              <a:rPr lang="en-US" b="1" dirty="0"/>
              <a:t>Key points on equitable policies:</a:t>
            </a:r>
          </a:p>
          <a:p>
            <a:pPr marL="797511" lvl="1" indent="-285750">
              <a:buFont typeface="Wingdings" panose="05000000000000000000" pitchFamily="2" charset="2"/>
              <a:buChar char="§"/>
            </a:pPr>
            <a:r>
              <a:rPr lang="en-US" b="0" dirty="0"/>
              <a:t>How energy planning ensures policies are equitable?</a:t>
            </a:r>
          </a:p>
          <a:p>
            <a:pPr marL="1309273" lvl="2" indent="-285750">
              <a:buFont typeface="Wingdings" panose="05000000000000000000" pitchFamily="2" charset="2"/>
              <a:buChar char="§"/>
            </a:pPr>
            <a:r>
              <a:rPr lang="en-US" b="0" dirty="0"/>
              <a:t>by involving diverse groups in the planning process, reflecting a broad consensus, and being mindful of different perspectives.</a:t>
            </a:r>
          </a:p>
          <a:p>
            <a:pPr marL="797511" lvl="1" indent="-285750">
              <a:buFont typeface="Wingdings" panose="05000000000000000000" pitchFamily="2" charset="2"/>
              <a:buChar char="§"/>
            </a:pPr>
            <a:r>
              <a:rPr lang="en-US" b="1" dirty="0"/>
              <a:t>Examples:</a:t>
            </a:r>
          </a:p>
          <a:p>
            <a:pPr marL="1309273" lvl="2" indent="-285750">
              <a:buFont typeface="Wingdings" panose="05000000000000000000" pitchFamily="2" charset="2"/>
              <a:buChar char="§"/>
            </a:pPr>
            <a:r>
              <a:rPr lang="en-US" b="1" dirty="0"/>
              <a:t>Denmark</a:t>
            </a:r>
            <a:r>
              <a:rPr lang="en-US" b="0" dirty="0"/>
              <a:t>: Involving experts from various fields in developing Technology Catalogues.</a:t>
            </a:r>
          </a:p>
          <a:p>
            <a:pPr marL="1309273" lvl="2" indent="-285750">
              <a:buFont typeface="Wingdings" panose="05000000000000000000" pitchFamily="2" charset="2"/>
              <a:buChar char="§"/>
            </a:pPr>
            <a:r>
              <a:rPr lang="en-US" b="1" dirty="0"/>
              <a:t>Brazil</a:t>
            </a:r>
            <a:r>
              <a:rPr lang="en-US" b="0" dirty="0"/>
              <a:t>:  Stimulating debate and building consensus through public consultations for the PNE 2050.</a:t>
            </a:r>
          </a:p>
          <a:p>
            <a:pPr marL="1309273" lvl="2" indent="-285750">
              <a:buFont typeface="Wingdings" panose="05000000000000000000" pitchFamily="2" charset="2"/>
              <a:buChar char="§"/>
            </a:pPr>
            <a:r>
              <a:rPr lang="en-US" b="1" dirty="0"/>
              <a:t>Chile</a:t>
            </a:r>
            <a:r>
              <a:rPr lang="en-US" b="0" dirty="0"/>
              <a:t>:  Embedding citizen participation in long-term energy and transmission planning.</a:t>
            </a:r>
          </a:p>
          <a:p>
            <a:pPr marL="1309273" lvl="2" indent="-285750">
              <a:buFont typeface="Wingdings" panose="05000000000000000000" pitchFamily="2" charset="2"/>
              <a:buChar char="§"/>
            </a:pPr>
            <a:r>
              <a:rPr lang="en-US" b="1" dirty="0"/>
              <a:t>Tunisia</a:t>
            </a:r>
            <a:r>
              <a:rPr lang="en-US" b="0" dirty="0"/>
              <a:t>: Aligning energy scenarios with socio-economic plans and involving specialized stakeholders.</a:t>
            </a:r>
          </a:p>
          <a:p>
            <a:pPr marL="1309273" lvl="2" indent="-285750">
              <a:buFont typeface="Wingdings" panose="05000000000000000000" pitchFamily="2" charset="2"/>
              <a:buChar char="§"/>
            </a:pPr>
            <a:r>
              <a:rPr lang="en-US" b="1" dirty="0"/>
              <a:t>Nigeria</a:t>
            </a:r>
            <a:r>
              <a:rPr lang="en-US" b="0" dirty="0"/>
              <a:t>: Involving ministries, departments, agencies, private sector, and civil society in LTES development.</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Key points on insights from communication and assumptions:</a:t>
            </a:r>
          </a:p>
          <a:p>
            <a:pPr marL="797511" lvl="1" indent="-285750">
              <a:buFont typeface="Wingdings" panose="05000000000000000000" pitchFamily="2" charset="2"/>
              <a:buChar char="§"/>
            </a:pPr>
            <a:r>
              <a:rPr lang="en-US" b="0" dirty="0"/>
              <a:t>How?</a:t>
            </a:r>
          </a:p>
          <a:p>
            <a:pPr marL="1309273" lvl="2" indent="-285750">
              <a:buFont typeface="Wingdings" panose="05000000000000000000" pitchFamily="2" charset="2"/>
              <a:buChar char="§"/>
            </a:pPr>
            <a:r>
              <a:rPr lang="en-US" b="0" dirty="0"/>
              <a:t>Using transparent and publicly available information, interactive tools, and accessible formats to ensure clarity and understanding among stakeholders.</a:t>
            </a:r>
          </a:p>
          <a:p>
            <a:pPr marL="797511" lvl="1" indent="-285750">
              <a:buFont typeface="Wingdings" panose="05000000000000000000" pitchFamily="2" charset="2"/>
              <a:buChar char="§"/>
            </a:pPr>
            <a:r>
              <a:rPr lang="en-US" b="1" dirty="0"/>
              <a:t>Examples:</a:t>
            </a:r>
          </a:p>
          <a:p>
            <a:pPr marL="1309273" lvl="2" indent="-285750">
              <a:buFont typeface="Wingdings" panose="05000000000000000000" pitchFamily="2" charset="2"/>
              <a:buChar char="§"/>
            </a:pPr>
            <a:r>
              <a:rPr lang="en-US" b="1" dirty="0"/>
              <a:t>United Kingdom: </a:t>
            </a:r>
            <a:r>
              <a:rPr lang="en-US" b="0" dirty="0"/>
              <a:t>Uses online interactive tools such as the Carbon Calculator to providing clear insights into energy production and consumption trends.</a:t>
            </a:r>
          </a:p>
          <a:p>
            <a:pPr marL="1309273" lvl="2" indent="-285750">
              <a:buFont typeface="Wingdings" panose="05000000000000000000" pitchFamily="2" charset="2"/>
              <a:buChar char="§"/>
            </a:pPr>
            <a:r>
              <a:rPr lang="en-US" b="1" dirty="0"/>
              <a:t>United Arab Emirates</a:t>
            </a:r>
            <a:r>
              <a:rPr lang="en-US" b="0" dirty="0"/>
              <a:t>: Educates officials through the Future Lab game.</a:t>
            </a:r>
          </a:p>
          <a:p>
            <a:pPr marL="1309273" lvl="2" indent="-285750">
              <a:buFont typeface="Wingdings" panose="05000000000000000000" pitchFamily="2" charset="2"/>
              <a:buChar char="§"/>
            </a:pPr>
            <a:r>
              <a:rPr lang="en-US" b="1" dirty="0"/>
              <a:t>African power pools</a:t>
            </a:r>
            <a:r>
              <a:rPr lang="en-US" b="0" dirty="0"/>
              <a:t>:  Validate results in workshops and publishing on platforms to ensuring transparency and clear communication of insights.</a:t>
            </a:r>
          </a:p>
          <a:p>
            <a:pPr marL="1309273" lvl="2" indent="-285750">
              <a:buFont typeface="Wingdings" panose="05000000000000000000" pitchFamily="2" charset="2"/>
              <a:buChar char="§"/>
            </a:pPr>
            <a:r>
              <a:rPr lang="en-US" b="1" dirty="0"/>
              <a:t>South Africa: </a:t>
            </a:r>
            <a:r>
              <a:rPr lang="en-US" b="0" dirty="0"/>
              <a:t>cross-checks simulations with reality in Integrated Resources Assessment Plan to ensure clear communication of inputs, outputs, and outcomes.</a:t>
            </a:r>
          </a:p>
          <a:p>
            <a:pPr marL="1309273" lvl="2" indent="-285750">
              <a:buFont typeface="Wingdings" panose="05000000000000000000" pitchFamily="2" charset="2"/>
              <a:buChar char="§"/>
            </a:pPr>
            <a:r>
              <a:rPr lang="en-US" b="1" dirty="0"/>
              <a:t>Brazil</a:t>
            </a:r>
            <a:r>
              <a:rPr lang="en-US" b="0" dirty="0"/>
              <a:t>: Transparent communication during scenario development to build consensus and aligning plans with the long-term vision.</a:t>
            </a:r>
          </a:p>
          <a:p>
            <a:pPr marL="1309273" lvl="2" indent="-285750">
              <a:buFont typeface="Wingdings" panose="05000000000000000000" pitchFamily="2" charset="2"/>
              <a:buChar char="§"/>
            </a:pPr>
            <a:r>
              <a:rPr lang="en-US" b="1" dirty="0"/>
              <a:t>Colombia</a:t>
            </a:r>
            <a:r>
              <a:rPr lang="en-US" b="0" dirty="0"/>
              <a:t>:  Uses a diverse communication strategy for the National Energy Plan 2020-2050 to ensuring transparency and effective interaction with a broad audience.</a:t>
            </a:r>
          </a:p>
          <a:p>
            <a:pPr marL="1309273" lvl="2" indent="-285750">
              <a:buFont typeface="Wingdings" panose="05000000000000000000" pitchFamily="2" charset="2"/>
              <a:buChar char="§"/>
            </a:pPr>
            <a:r>
              <a:rPr lang="en-US" b="1" dirty="0"/>
              <a:t>Costa Rica: </a:t>
            </a:r>
            <a:r>
              <a:rPr lang="en-US" b="0" dirty="0"/>
              <a:t>Uses public consultations and feedback on the National Energy Plan to foster clear communication of assumptions, outcomes, and compromises to all stakeholders.</a:t>
            </a:r>
          </a:p>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7</a:t>
            </a:fld>
            <a:endParaRPr lang="de-DE" altLang="en-US"/>
          </a:p>
        </p:txBody>
      </p:sp>
    </p:spTree>
    <p:extLst>
      <p:ext uri="{BB962C8B-B14F-4D97-AF65-F5344CB8AC3E}">
        <p14:creationId xmlns:p14="http://schemas.microsoft.com/office/powerpoint/2010/main" val="266870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8</a:t>
            </a:fld>
            <a:endParaRPr lang="de-DE" altLang="en-US"/>
          </a:p>
        </p:txBody>
      </p:sp>
    </p:spTree>
    <p:extLst>
      <p:ext uri="{BB962C8B-B14F-4D97-AF65-F5344CB8AC3E}">
        <p14:creationId xmlns:p14="http://schemas.microsoft.com/office/powerpoint/2010/main" val="68469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9D018E-AC63-4AA5-85D6-94D8C9B4E534}" type="slidenum">
              <a:rPr lang="de-DE" altLang="en-US" smtClean="0"/>
              <a:pPr>
                <a:defRPr/>
              </a:pPr>
              <a:t>9</a:t>
            </a:fld>
            <a:endParaRPr lang="de-DE" altLang="en-US"/>
          </a:p>
        </p:txBody>
      </p:sp>
    </p:spTree>
    <p:extLst>
      <p:ext uri="{BB962C8B-B14F-4D97-AF65-F5344CB8AC3E}">
        <p14:creationId xmlns:p14="http://schemas.microsoft.com/office/powerpoint/2010/main" val="31866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DEE2-9E53-A24A-9A20-159C3A603495}"/>
              </a:ext>
            </a:extLst>
          </p:cNvPr>
          <p:cNvSpPr>
            <a:spLocks noGrp="1"/>
          </p:cNvSpPr>
          <p:nvPr>
            <p:ph type="title" hasCustomPrompt="1"/>
          </p:nvPr>
        </p:nvSpPr>
        <p:spPr>
          <a:xfrm>
            <a:off x="0" y="2557602"/>
            <a:ext cx="12192000" cy="720080"/>
          </a:xfrm>
          <a:prstGeom prst="rect">
            <a:avLst/>
          </a:prstGeom>
        </p:spPr>
        <p:txBody>
          <a:bodyPr/>
          <a:lstStyle>
            <a:lvl1pPr algn="ctr">
              <a:defRPr b="1">
                <a:solidFill>
                  <a:schemeClr val="bg1"/>
                </a:solidFill>
                <a:latin typeface="Calibri" panose="020F0502020204030204" pitchFamily="34" charset="0"/>
                <a:cs typeface="Calibri" panose="020F0502020204030204" pitchFamily="34" charset="0"/>
              </a:defRPr>
            </a:lvl1pPr>
          </a:lstStyle>
          <a:p>
            <a:r>
              <a:rPr lang="en-US" dirty="0"/>
              <a:t>Click to edit Title</a:t>
            </a:r>
            <a:endParaRPr lang="en-AE" dirty="0"/>
          </a:p>
        </p:txBody>
      </p:sp>
      <p:sp>
        <p:nvSpPr>
          <p:cNvPr id="3" name="Text Placeholder 2">
            <a:extLst>
              <a:ext uri="{FF2B5EF4-FFF2-40B4-BE49-F238E27FC236}">
                <a16:creationId xmlns:a16="http://schemas.microsoft.com/office/drawing/2014/main" id="{CC875D30-45C7-564A-A756-3707924EA2BF}"/>
              </a:ext>
            </a:extLst>
          </p:cNvPr>
          <p:cNvSpPr>
            <a:spLocks noGrp="1"/>
          </p:cNvSpPr>
          <p:nvPr>
            <p:ph type="body" idx="1" hasCustomPrompt="1"/>
          </p:nvPr>
        </p:nvSpPr>
        <p:spPr>
          <a:xfrm>
            <a:off x="0" y="6021288"/>
            <a:ext cx="12192000" cy="576064"/>
          </a:xfrm>
          <a:prstGeom prst="rect">
            <a:avLst/>
          </a:prstGeom>
        </p:spPr>
        <p:txBody>
          <a:bodyPr anchor="ctr"/>
          <a:lstStyle>
            <a:lvl1pPr marL="0" indent="0" algn="ctr">
              <a:buNone/>
              <a:defRPr sz="1800" b="1">
                <a:solidFill>
                  <a:schemeClr val="bg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Day, dd June 2024</a:t>
            </a:r>
          </a:p>
        </p:txBody>
      </p:sp>
      <p:sp>
        <p:nvSpPr>
          <p:cNvPr id="5" name="Text Placeholder 4">
            <a:extLst>
              <a:ext uri="{FF2B5EF4-FFF2-40B4-BE49-F238E27FC236}">
                <a16:creationId xmlns:a16="http://schemas.microsoft.com/office/drawing/2014/main" id="{75B172C4-DEC7-6F4B-A5A2-BE6E4B3B969D}"/>
              </a:ext>
            </a:extLst>
          </p:cNvPr>
          <p:cNvSpPr>
            <a:spLocks noGrp="1"/>
          </p:cNvSpPr>
          <p:nvPr>
            <p:ph type="body" sz="quarter" idx="3" hasCustomPrompt="1"/>
          </p:nvPr>
        </p:nvSpPr>
        <p:spPr>
          <a:xfrm>
            <a:off x="0" y="3573016"/>
            <a:ext cx="12192000" cy="823912"/>
          </a:xfrm>
          <a:prstGeom prst="rect">
            <a:avLst/>
          </a:prstGeom>
        </p:spPr>
        <p:txBody>
          <a:bodyPr anchor="ctr"/>
          <a:lstStyle>
            <a:lvl1pPr marL="0" indent="0" algn="ctr">
              <a:buNone/>
              <a:defRPr sz="2400" b="1">
                <a:solidFill>
                  <a:schemeClr val="bg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Name and Title</a:t>
            </a:r>
          </a:p>
        </p:txBody>
      </p:sp>
    </p:spTree>
    <p:extLst>
      <p:ext uri="{BB962C8B-B14F-4D97-AF65-F5344CB8AC3E}">
        <p14:creationId xmlns:p14="http://schemas.microsoft.com/office/powerpoint/2010/main" val="553919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A690-ACA0-6544-8D00-67C47FCAC8E9}"/>
              </a:ext>
            </a:extLst>
          </p:cNvPr>
          <p:cNvSpPr>
            <a:spLocks noGrp="1"/>
          </p:cNvSpPr>
          <p:nvPr>
            <p:ph type="title"/>
          </p:nvPr>
        </p:nvSpPr>
        <p:spPr>
          <a:xfrm>
            <a:off x="263352" y="281458"/>
            <a:ext cx="9722296" cy="399579"/>
          </a:xfrm>
          <a:prstGeom prst="rect">
            <a:avLst/>
          </a:prstGeom>
        </p:spPr>
        <p:txBody>
          <a:bodyPr/>
          <a:lstStyle>
            <a:lvl1pPr>
              <a:defRPr sz="2400" b="1">
                <a:solidFill>
                  <a:srgbClr val="0872A6"/>
                </a:solidFill>
                <a:latin typeface="Calibri" panose="020F0502020204030204" pitchFamily="34" charset="0"/>
                <a:cs typeface="Calibri" panose="020F0502020204030204" pitchFamily="34" charset="0"/>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27465F06-6662-214C-9628-44432C6F3999}"/>
              </a:ext>
            </a:extLst>
          </p:cNvPr>
          <p:cNvSpPr>
            <a:spLocks noGrp="1"/>
          </p:cNvSpPr>
          <p:nvPr>
            <p:ph idx="1"/>
          </p:nvPr>
        </p:nvSpPr>
        <p:spPr>
          <a:xfrm>
            <a:off x="289788" y="908720"/>
            <a:ext cx="11644539" cy="4351338"/>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6" name="Slide Number Placeholder 5">
            <a:extLst>
              <a:ext uri="{FF2B5EF4-FFF2-40B4-BE49-F238E27FC236}">
                <a16:creationId xmlns:a16="http://schemas.microsoft.com/office/drawing/2014/main" id="{D402FABC-3F3B-7645-8046-A6A32826E03E}"/>
              </a:ext>
            </a:extLst>
          </p:cNvPr>
          <p:cNvSpPr>
            <a:spLocks noGrp="1"/>
          </p:cNvSpPr>
          <p:nvPr>
            <p:ph type="sldNum" sz="quarter" idx="12"/>
          </p:nvPr>
        </p:nvSpPr>
        <p:spPr>
          <a:xfrm>
            <a:off x="11568608" y="6475329"/>
            <a:ext cx="365720" cy="168994"/>
          </a:xfrm>
          <a:prstGeom prst="rect">
            <a:avLst/>
          </a:prstGeom>
        </p:spPr>
        <p:txBody>
          <a:bodyPr/>
          <a:lstStyle>
            <a:lvl1pPr>
              <a:defRPr>
                <a:latin typeface="Calibri" panose="020F0502020204030204" pitchFamily="34" charset="0"/>
                <a:cs typeface="Calibri" panose="020F0502020204030204" pitchFamily="34" charset="0"/>
              </a:defRPr>
            </a:lvl1pPr>
          </a:lstStyle>
          <a:p>
            <a:fld id="{99E36414-4D65-5F41-B32E-0049C4C6AB0C}" type="slidenum">
              <a:rPr lang="en-AE" smtClean="0"/>
              <a:pPr/>
              <a:t>‹#›</a:t>
            </a:fld>
            <a:endParaRPr lang="en-A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45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199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F0120210-B8E9-B04C-BDC5-5256112A13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464F796-F684-AC45-B0CC-83BC0BB0A388}"/>
              </a:ext>
            </a:extLst>
          </p:cNvPr>
          <p:cNvSpPr/>
          <p:nvPr userDrawn="1"/>
        </p:nvSpPr>
        <p:spPr>
          <a:xfrm>
            <a:off x="0" y="1307244"/>
            <a:ext cx="12192000" cy="461665"/>
          </a:xfrm>
          <a:prstGeom prst="rect">
            <a:avLst/>
          </a:prstGeom>
        </p:spPr>
        <p:txBody>
          <a:bodyPr wrap="square">
            <a:spAutoFit/>
          </a:bodyPr>
          <a:lstStyle/>
          <a:p>
            <a:pPr algn="ctr"/>
            <a:r>
              <a:rPr lang="en-US" sz="2400" b="1" dirty="0">
                <a:solidFill>
                  <a:schemeClr val="bg1"/>
                </a:solidFill>
                <a:latin typeface="Calibri" panose="020F0502020204030204" pitchFamily="34" charset="0"/>
                <a:cs typeface="Calibri" panose="020F0502020204030204" pitchFamily="34" charset="0"/>
              </a:rPr>
              <a:t>27</a:t>
            </a:r>
            <a:r>
              <a:rPr lang="en-US" sz="2400" b="1" baseline="30000" dirty="0">
                <a:solidFill>
                  <a:schemeClr val="bg1"/>
                </a:solidFill>
                <a:latin typeface="Calibri" panose="020F0502020204030204" pitchFamily="34" charset="0"/>
                <a:cs typeface="Calibri" panose="020F0502020204030204" pitchFamily="34" charset="0"/>
              </a:rPr>
              <a:t>th</a:t>
            </a:r>
            <a:r>
              <a:rPr lang="en-US" sz="2400" b="1" dirty="0">
                <a:solidFill>
                  <a:schemeClr val="bg1"/>
                </a:solidFill>
                <a:latin typeface="Calibri" panose="020F0502020204030204" pitchFamily="34" charset="0"/>
                <a:cs typeface="Calibri" panose="020F0502020204030204" pitchFamily="34" charset="0"/>
              </a:rPr>
              <a:t> IRENA Council and related meetings</a:t>
            </a:r>
          </a:p>
        </p:txBody>
      </p:sp>
      <p:pic>
        <p:nvPicPr>
          <p:cNvPr id="9" name="Picture 8" descr="Text&#10;&#10;Description automatically generated">
            <a:extLst>
              <a:ext uri="{FF2B5EF4-FFF2-40B4-BE49-F238E27FC236}">
                <a16:creationId xmlns:a16="http://schemas.microsoft.com/office/drawing/2014/main" id="{A7FB420E-A157-974A-B38F-2353F86D8C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7848" y="429730"/>
            <a:ext cx="2517180" cy="636698"/>
          </a:xfrm>
          <a:prstGeom prst="rect">
            <a:avLst/>
          </a:prstGeom>
        </p:spPr>
      </p:pic>
    </p:spTree>
    <p:extLst>
      <p:ext uri="{BB962C8B-B14F-4D97-AF65-F5344CB8AC3E}">
        <p14:creationId xmlns:p14="http://schemas.microsoft.com/office/powerpoint/2010/main" val="1794601228"/>
      </p:ext>
    </p:extLst>
  </p:cSld>
  <p:clrMap bg1="lt1" tx1="dk1" bg2="lt2" tx2="dk2" accent1="accent1" accent2="accent2" accent3="accent3" accent4="accent4" accent5="accent5" accent6="accent6" hlink="hlink" folHlink="folHlink"/>
  <p:sldLayoutIdLst>
    <p:sldLayoutId id="21474854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E677CBB-2280-2549-A426-124342CCAA79}"/>
              </a:ext>
            </a:extLst>
          </p:cNvPr>
          <p:cNvSpPr>
            <a:spLocks noGrp="1" noChangeArrowheads="1"/>
          </p:cNvSpPr>
          <p:nvPr>
            <p:ph type="sldNum" sz="quarter" idx="4"/>
          </p:nvPr>
        </p:nvSpPr>
        <p:spPr bwMode="auto">
          <a:xfrm>
            <a:off x="10969798" y="6340459"/>
            <a:ext cx="958850" cy="144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4AF90B90-52C9-436E-B48D-F494EA687A1D}" type="slidenum">
              <a:rPr lang="de-DE" altLang="en-US"/>
              <a:pPr>
                <a:defRPr/>
              </a:pPr>
              <a:t>‹#›</a:t>
            </a:fld>
            <a:endParaRPr lang="de-DE" altLang="en-US" dirty="0"/>
          </a:p>
        </p:txBody>
      </p:sp>
      <p:cxnSp>
        <p:nvCxnSpPr>
          <p:cNvPr id="8" name="Straight Connector 7">
            <a:extLst>
              <a:ext uri="{FF2B5EF4-FFF2-40B4-BE49-F238E27FC236}">
                <a16:creationId xmlns:a16="http://schemas.microsoft.com/office/drawing/2014/main" id="{F0B702F1-588A-1049-8ED7-B0076D3A8BFA}"/>
              </a:ext>
            </a:extLst>
          </p:cNvPr>
          <p:cNvCxnSpPr/>
          <p:nvPr userDrawn="1"/>
        </p:nvCxnSpPr>
        <p:spPr>
          <a:xfrm>
            <a:off x="263352" y="764704"/>
            <a:ext cx="11665296" cy="0"/>
          </a:xfrm>
          <a:prstGeom prst="line">
            <a:avLst/>
          </a:prstGeom>
          <a:ln w="19050">
            <a:solidFill>
              <a:srgbClr val="0872A6"/>
            </a:solidFill>
          </a:ln>
        </p:spPr>
        <p:style>
          <a:lnRef idx="1">
            <a:schemeClr val="accent1"/>
          </a:lnRef>
          <a:fillRef idx="0">
            <a:schemeClr val="accent1"/>
          </a:fillRef>
          <a:effectRef idx="0">
            <a:schemeClr val="accent1"/>
          </a:effectRef>
          <a:fontRef idx="minor">
            <a:schemeClr val="tx1"/>
          </a:fontRef>
        </p:style>
      </p:cxnSp>
      <p:pic>
        <p:nvPicPr>
          <p:cNvPr id="10" name="Picture 9" descr="Background pattern&#10;&#10;Description automatically generated">
            <a:extLst>
              <a:ext uri="{FF2B5EF4-FFF2-40B4-BE49-F238E27FC236}">
                <a16:creationId xmlns:a16="http://schemas.microsoft.com/office/drawing/2014/main" id="{C65166E3-E476-3441-93BA-A17126087A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199"/>
          <a:stretch/>
        </p:blipFill>
        <p:spPr>
          <a:xfrm>
            <a:off x="0" y="6597352"/>
            <a:ext cx="12192000" cy="26064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0931F43-8262-DD4F-B650-FF3AEA4CD8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6905" y="286923"/>
            <a:ext cx="1315735" cy="333761"/>
          </a:xfrm>
          <a:prstGeom prst="rect">
            <a:avLst/>
          </a:prstGeom>
        </p:spPr>
      </p:pic>
    </p:spTree>
    <p:extLst>
      <p:ext uri="{BB962C8B-B14F-4D97-AF65-F5344CB8AC3E}">
        <p14:creationId xmlns:p14="http://schemas.microsoft.com/office/powerpoint/2010/main" val="1291443835"/>
      </p:ext>
    </p:extLst>
  </p:cSld>
  <p:clrMap bg1="lt1" tx1="dk1" bg2="lt2" tx2="dk2" accent1="accent1" accent2="accent2" accent3="accent3" accent4="accent4" accent5="accent5" accent6="accent6" hlink="hlink" folHlink="folHlink"/>
  <p:sldLayoutIdLst>
    <p:sldLayoutId id="21474854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11A5F97-FFDB-E243-B52A-701637F80B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7799"/>
          <a:stretch/>
        </p:blipFill>
        <p:spPr>
          <a:xfrm>
            <a:off x="0" y="6021288"/>
            <a:ext cx="12192000" cy="836712"/>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D3FBE62-4759-B246-9659-2AB04A086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6905" y="286923"/>
            <a:ext cx="1315735" cy="333761"/>
          </a:xfrm>
          <a:prstGeom prst="rect">
            <a:avLst/>
          </a:prstGeom>
        </p:spPr>
      </p:pic>
    </p:spTree>
  </p:cSld>
  <p:clrMap bg1="lt1" tx1="dk1" bg2="lt2" tx2="dk2" accent1="accent1" accent2="accent2" accent3="accent3" accent4="accent4" accent5="accent5" accent6="accent6" hlink="hlink" folHlink="folHlink"/>
  <p:sldLayoutIdLst>
    <p:sldLayoutId id="2147485417"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5D686AB-E63A-3E4F-89BD-9F974B7B9578}"/>
              </a:ext>
            </a:extLst>
          </p:cNvPr>
          <p:cNvSpPr>
            <a:spLocks noGrp="1"/>
          </p:cNvSpPr>
          <p:nvPr>
            <p:ph type="title"/>
          </p:nvPr>
        </p:nvSpPr>
        <p:spPr>
          <a:xfrm>
            <a:off x="0" y="2444574"/>
            <a:ext cx="12192000" cy="1414503"/>
          </a:xfrm>
        </p:spPr>
        <p:txBody>
          <a:bodyPr/>
          <a:lstStyle/>
          <a:p>
            <a:r>
              <a:rPr lang="en-US" sz="4000" dirty="0">
                <a:ea typeface="Calibri" panose="020F0502020204030204" pitchFamily="34" charset="0"/>
              </a:rPr>
              <a:t>Side event:</a:t>
            </a:r>
            <a:br>
              <a:rPr lang="en-US" sz="3200" b="1" dirty="0">
                <a:effectLst/>
                <a:ea typeface="Calibri" panose="020F0502020204030204" pitchFamily="34" charset="0"/>
              </a:rPr>
            </a:br>
            <a:br>
              <a:rPr lang="en-US" sz="3200" b="1" dirty="0">
                <a:effectLst/>
                <a:ea typeface="Calibri" panose="020F0502020204030204" pitchFamily="34" charset="0"/>
              </a:rPr>
            </a:br>
            <a:r>
              <a:rPr lang="en-US" sz="3200" b="1" dirty="0">
                <a:effectLst/>
                <a:ea typeface="Calibri" panose="020F0502020204030204" pitchFamily="34" charset="0"/>
              </a:rPr>
              <a:t>Best Practices in Energy Planning for Social Inclusion and Mobilizing Finance</a:t>
            </a:r>
            <a:endParaRPr lang="en-AE" sz="3200" dirty="0"/>
          </a:p>
        </p:txBody>
      </p:sp>
      <p:sp>
        <p:nvSpPr>
          <p:cNvPr id="16" name="Text Placeholder 15">
            <a:extLst>
              <a:ext uri="{FF2B5EF4-FFF2-40B4-BE49-F238E27FC236}">
                <a16:creationId xmlns:a16="http://schemas.microsoft.com/office/drawing/2014/main" id="{1445F21C-F048-934B-855D-260556AE65A1}"/>
              </a:ext>
            </a:extLst>
          </p:cNvPr>
          <p:cNvSpPr>
            <a:spLocks noGrp="1"/>
          </p:cNvSpPr>
          <p:nvPr>
            <p:ph type="body" idx="1"/>
          </p:nvPr>
        </p:nvSpPr>
        <p:spPr>
          <a:xfrm>
            <a:off x="0" y="5926967"/>
            <a:ext cx="12192000" cy="576064"/>
          </a:xfrm>
        </p:spPr>
        <p:txBody>
          <a:bodyPr/>
          <a:lstStyle/>
          <a:p>
            <a:endParaRPr lang="en-US" dirty="0"/>
          </a:p>
          <a:p>
            <a:r>
              <a:rPr lang="en-US" sz="2400" dirty="0"/>
              <a:t>IRENA Innovation and Technology Centre</a:t>
            </a:r>
            <a:endParaRPr lang="en-GB" sz="2400" dirty="0"/>
          </a:p>
          <a:p>
            <a:endParaRPr lang="en-AE" dirty="0"/>
          </a:p>
        </p:txBody>
      </p:sp>
      <p:sp>
        <p:nvSpPr>
          <p:cNvPr id="5" name="Title 14">
            <a:extLst>
              <a:ext uri="{FF2B5EF4-FFF2-40B4-BE49-F238E27FC236}">
                <a16:creationId xmlns:a16="http://schemas.microsoft.com/office/drawing/2014/main" id="{F8F4723D-6C20-B7A3-3350-C760D72C94EB}"/>
              </a:ext>
            </a:extLst>
          </p:cNvPr>
          <p:cNvSpPr txBox="1">
            <a:spLocks/>
          </p:cNvSpPr>
          <p:nvPr/>
        </p:nvSpPr>
        <p:spPr>
          <a:xfrm>
            <a:off x="0" y="4718849"/>
            <a:ext cx="12192000" cy="403080"/>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a:lstStyle>
          <a:p>
            <a:r>
              <a:rPr lang="en-GB" sz="2800" dirty="0">
                <a:ea typeface="Calibri" panose="020F0502020204030204" pitchFamily="34" charset="0"/>
              </a:rPr>
              <a:t>Abu Dhabi, UAE. June 14, 2024.</a:t>
            </a:r>
            <a:endParaRPr lang="en-AE" sz="2800" dirty="0"/>
          </a:p>
        </p:txBody>
      </p:sp>
    </p:spTree>
    <p:extLst>
      <p:ext uri="{BB962C8B-B14F-4D97-AF65-F5344CB8AC3E}">
        <p14:creationId xmlns:p14="http://schemas.microsoft.com/office/powerpoint/2010/main" val="398116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pPr marL="457200" rtl="1" fontAlgn="auto">
              <a:spcBef>
                <a:spcPts val="0"/>
              </a:spcBef>
              <a:spcAft>
                <a:spcPts val="0"/>
              </a:spcAft>
              <a:tabLst>
                <a:tab pos="342900" algn="l"/>
              </a:tabLst>
              <a:defRPr/>
            </a:pPr>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Financing landscapes in EMDEs</a:t>
            </a:r>
          </a:p>
        </p:txBody>
      </p:sp>
      <p:sp>
        <p:nvSpPr>
          <p:cNvPr id="5" name="TextBox 4">
            <a:extLst>
              <a:ext uri="{FF2B5EF4-FFF2-40B4-BE49-F238E27FC236}">
                <a16:creationId xmlns:a16="http://schemas.microsoft.com/office/drawing/2014/main" id="{1D3A7878-621C-A464-13B1-6E8D7862C950}"/>
              </a:ext>
            </a:extLst>
          </p:cNvPr>
          <p:cNvSpPr txBox="1"/>
          <p:nvPr/>
        </p:nvSpPr>
        <p:spPr>
          <a:xfrm>
            <a:off x="7203375" y="1092148"/>
            <a:ext cx="4827365" cy="4093428"/>
          </a:xfrm>
          <a:prstGeom prst="rect">
            <a:avLst/>
          </a:prstGeom>
          <a:noFill/>
        </p:spPr>
        <p:txBody>
          <a:bodyPr wrap="square" rtlCol="0">
            <a:spAutoFit/>
          </a:bodyP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a:lstStyle>
          <a:p>
            <a:pPr marL="457200" indent="-457200">
              <a:spcAft>
                <a:spcPts val="1200"/>
              </a:spcAft>
              <a:buClr>
                <a:srgbClr val="0070C0"/>
              </a:buClr>
              <a:buFont typeface="Arial" panose="020B0604020202020204" pitchFamily="34" charset="0"/>
              <a:buChar char="•"/>
            </a:pPr>
            <a:r>
              <a:rPr lang="en-US" sz="2400" kern="0" dirty="0">
                <a:latin typeface="Calibri" panose="020F0502020204030204" pitchFamily="34" charset="0"/>
                <a:cs typeface="Calibri" panose="020F0502020204030204" pitchFamily="34" charset="0"/>
              </a:rPr>
              <a:t>Share of EMDEs excl. China in the investments in energy transition-related technologies excluding energy efficiency remain largely stagnant over 2004-2022</a:t>
            </a:r>
          </a:p>
          <a:p>
            <a:pPr marL="457200" indent="-457200">
              <a:spcAft>
                <a:spcPts val="1200"/>
              </a:spcAft>
              <a:buClr>
                <a:srgbClr val="0070C0"/>
              </a:buClr>
              <a:buFont typeface="Arial" panose="020B0604020202020204" pitchFamily="34" charset="0"/>
              <a:buChar char="•"/>
            </a:pPr>
            <a:r>
              <a:rPr lang="en-US" sz="2400" kern="0" dirty="0">
                <a:latin typeface="Calibri" panose="020F0502020204030204" pitchFamily="34" charset="0"/>
                <a:cs typeface="Calibri" panose="020F0502020204030204" pitchFamily="34" charset="0"/>
              </a:rPr>
              <a:t>A key challenge: higher financing costs in EMDEs</a:t>
            </a:r>
          </a:p>
          <a:p>
            <a:pPr marL="457200" indent="-457200">
              <a:spcAft>
                <a:spcPts val="1200"/>
              </a:spcAft>
              <a:buClr>
                <a:srgbClr val="0070C0"/>
              </a:buClr>
              <a:buFont typeface="Arial" panose="020B0604020202020204" pitchFamily="34" charset="0"/>
              <a:buChar char="•"/>
            </a:pPr>
            <a:r>
              <a:rPr lang="en-US" sz="2400" kern="0" dirty="0">
                <a:latin typeface="Calibri" panose="020F0502020204030204" pitchFamily="34" charset="0"/>
                <a:cs typeface="Calibri" panose="020F0502020204030204" pitchFamily="34" charset="0"/>
              </a:rPr>
              <a:t>Need stronger public-private partnership (incl. DFIs) to address this challenge</a:t>
            </a:r>
          </a:p>
        </p:txBody>
      </p:sp>
      <p:pic>
        <p:nvPicPr>
          <p:cNvPr id="7" name="Picture 6">
            <a:extLst>
              <a:ext uri="{FF2B5EF4-FFF2-40B4-BE49-F238E27FC236}">
                <a16:creationId xmlns:a16="http://schemas.microsoft.com/office/drawing/2014/main" id="{D1D8EECC-B241-EBD1-FFB6-4329744C92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1" y="1092148"/>
            <a:ext cx="7127174" cy="5048154"/>
          </a:xfrm>
          <a:prstGeom prst="rect">
            <a:avLst/>
          </a:prstGeom>
          <a:noFill/>
        </p:spPr>
      </p:pic>
    </p:spTree>
    <p:extLst>
      <p:ext uri="{BB962C8B-B14F-4D97-AF65-F5344CB8AC3E}">
        <p14:creationId xmlns:p14="http://schemas.microsoft.com/office/powerpoint/2010/main" val="343913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1" y="203968"/>
            <a:ext cx="11119995" cy="563198"/>
          </a:xfrm>
        </p:spPr>
        <p:txBody>
          <a:bodyPr/>
          <a:lstStyle/>
          <a:p>
            <a:pPr marL="457200" rtl="1" fontAlgn="auto">
              <a:spcBef>
                <a:spcPts val="0"/>
              </a:spcBef>
              <a:spcAft>
                <a:spcPts val="0"/>
              </a:spcAft>
              <a:tabLst>
                <a:tab pos="342900" algn="l"/>
              </a:tabLst>
              <a:defRPr/>
            </a:pPr>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The role of public and private stakeholders  </a:t>
            </a:r>
          </a:p>
        </p:txBody>
      </p:sp>
      <p:pic>
        <p:nvPicPr>
          <p:cNvPr id="5" name="Picture 4">
            <a:extLst>
              <a:ext uri="{FF2B5EF4-FFF2-40B4-BE49-F238E27FC236}">
                <a16:creationId xmlns:a16="http://schemas.microsoft.com/office/drawing/2014/main" id="{64C69A2C-6BF2-69D8-E8D9-989158D31DCD}"/>
              </a:ext>
            </a:extLst>
          </p:cNvPr>
          <p:cNvPicPr>
            <a:picLocks noChangeAspect="1"/>
          </p:cNvPicPr>
          <p:nvPr/>
        </p:nvPicPr>
        <p:blipFill>
          <a:blip r:embed="rId3"/>
          <a:stretch>
            <a:fillRect/>
          </a:stretch>
        </p:blipFill>
        <p:spPr>
          <a:xfrm>
            <a:off x="76200" y="982178"/>
            <a:ext cx="8155253" cy="5386580"/>
          </a:xfrm>
          <a:prstGeom prst="rect">
            <a:avLst/>
          </a:prstGeom>
        </p:spPr>
      </p:pic>
      <p:sp>
        <p:nvSpPr>
          <p:cNvPr id="7" name="TextBox 6">
            <a:extLst>
              <a:ext uri="{FF2B5EF4-FFF2-40B4-BE49-F238E27FC236}">
                <a16:creationId xmlns:a16="http://schemas.microsoft.com/office/drawing/2014/main" id="{C21E8711-34FF-2D32-33F9-9DFAE1016A71}"/>
              </a:ext>
            </a:extLst>
          </p:cNvPr>
          <p:cNvSpPr txBox="1"/>
          <p:nvPr/>
        </p:nvSpPr>
        <p:spPr>
          <a:xfrm>
            <a:off x="8144540" y="832703"/>
            <a:ext cx="4047460" cy="6309420"/>
          </a:xfrm>
          <a:prstGeom prst="rect">
            <a:avLst/>
          </a:prstGeom>
          <a:noFill/>
        </p:spPr>
        <p:txBody>
          <a:bodyPr wrap="square" rtlCol="0">
            <a:spAutoFit/>
          </a:bodyPr>
          <a:lstStyle/>
          <a:p>
            <a:pPr marL="457200" indent="-457200" eaLnBrk="0" hangingPunct="0">
              <a:spcAft>
                <a:spcPts val="1200"/>
              </a:spcAft>
              <a:buClr>
                <a:srgbClr val="0070C0"/>
              </a:buClr>
              <a:buFont typeface="Arial" panose="020B0604020202020204" pitchFamily="34" charset="0"/>
              <a:buChar char="•"/>
            </a:pPr>
            <a:r>
              <a:rPr lang="en-US" sz="2400" kern="0" dirty="0">
                <a:latin typeface="Calibri" panose="020F0502020204030204" pitchFamily="34" charset="0"/>
                <a:cs typeface="Calibri" panose="020F0502020204030204" pitchFamily="34" charset="0"/>
              </a:rPr>
              <a:t>The public sector plays a critical catalyzing role by providing a predictable enabling environment for long-term investment decisions of the private sector</a:t>
            </a:r>
          </a:p>
          <a:p>
            <a:pPr marL="457200" indent="-457200" eaLnBrk="0" hangingPunct="0">
              <a:spcAft>
                <a:spcPts val="1200"/>
              </a:spcAft>
              <a:buClr>
                <a:srgbClr val="0070C0"/>
              </a:buClr>
              <a:buFont typeface="Arial" panose="020B0604020202020204" pitchFamily="34" charset="0"/>
              <a:buChar char="•"/>
            </a:pPr>
            <a:r>
              <a:rPr lang="en-US" sz="2400" kern="0" dirty="0">
                <a:latin typeface="Calibri" panose="020F0502020204030204" pitchFamily="34" charset="0"/>
                <a:cs typeface="Calibri" panose="020F0502020204030204" pitchFamily="34" charset="0"/>
              </a:rPr>
              <a:t>Coordinated and transparent  energy planning processes is key to mitigate perceived investment risks and boost investors’ confidence, thereby contributing to lowered cost of capital</a:t>
            </a:r>
          </a:p>
          <a:p>
            <a:pPr marL="457200" indent="-457200" eaLnBrk="0" hangingPunct="0">
              <a:spcAft>
                <a:spcPts val="1200"/>
              </a:spcAft>
              <a:buClr>
                <a:srgbClr val="0070C0"/>
              </a:buClr>
              <a:buFont typeface="Arial" panose="020B0604020202020204" pitchFamily="34" charset="0"/>
              <a:buChar char="•"/>
            </a:pPr>
            <a:endParaRPr lang="en-US" sz="2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674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roblem&#10;&#10;Description automatically generated with medium confidence">
            <a:extLst>
              <a:ext uri="{FF2B5EF4-FFF2-40B4-BE49-F238E27FC236}">
                <a16:creationId xmlns:a16="http://schemas.microsoft.com/office/drawing/2014/main" id="{7165BEEE-D5BC-C09F-4A18-3C167E26E344}"/>
              </a:ext>
            </a:extLst>
          </p:cNvPr>
          <p:cNvPicPr>
            <a:picLocks noChangeAspect="1"/>
          </p:cNvPicPr>
          <p:nvPr/>
        </p:nvPicPr>
        <p:blipFill>
          <a:blip r:embed="rId3"/>
          <a:stretch>
            <a:fillRect/>
          </a:stretch>
        </p:blipFill>
        <p:spPr>
          <a:xfrm>
            <a:off x="136403" y="1157465"/>
            <a:ext cx="11919193" cy="3810401"/>
          </a:xfrm>
          <a:prstGeom prst="rect">
            <a:avLst/>
          </a:prstGeom>
        </p:spPr>
      </p:pic>
      <p:sp>
        <p:nvSpPr>
          <p:cNvPr id="7" name="Title 14">
            <a:extLst>
              <a:ext uri="{FF2B5EF4-FFF2-40B4-BE49-F238E27FC236}">
                <a16:creationId xmlns:a16="http://schemas.microsoft.com/office/drawing/2014/main" id="{F5BB228A-A662-371D-A06B-4F040CEF38C9}"/>
              </a:ext>
            </a:extLst>
          </p:cNvPr>
          <p:cNvSpPr>
            <a:spLocks noGrp="1"/>
          </p:cNvSpPr>
          <p:nvPr>
            <p:ph type="title"/>
          </p:nvPr>
        </p:nvSpPr>
        <p:spPr>
          <a:xfrm>
            <a:off x="263352" y="203968"/>
            <a:ext cx="9722296" cy="563198"/>
          </a:xfrm>
        </p:spPr>
        <p:txBody>
          <a:bodyPr/>
          <a:lstStyle/>
          <a:p>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Energy planning to drive investment</a:t>
            </a:r>
          </a:p>
        </p:txBody>
      </p:sp>
      <p:sp>
        <p:nvSpPr>
          <p:cNvPr id="2" name="Rectangle 1">
            <a:extLst>
              <a:ext uri="{FF2B5EF4-FFF2-40B4-BE49-F238E27FC236}">
                <a16:creationId xmlns:a16="http://schemas.microsoft.com/office/drawing/2014/main" id="{57938F8F-FB23-8810-257A-B7A9AA33BE4C}"/>
              </a:ext>
            </a:extLst>
          </p:cNvPr>
          <p:cNvSpPr>
            <a:spLocks noChangeArrowheads="1"/>
          </p:cNvSpPr>
          <p:nvPr/>
        </p:nvSpPr>
        <p:spPr bwMode="auto">
          <a:xfrm>
            <a:off x="375021" y="4967866"/>
            <a:ext cx="114419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comprehensive energy planning process</a:t>
            </a:r>
            <a:r>
              <a:rPr lang="en-US" altLang="en-US" sz="2800" i="1" dirty="0">
                <a:latin typeface="Calibri" panose="020F0502020204030204" pitchFamily="34" charset="0"/>
                <a:ea typeface="Calibri" panose="020F0502020204030204" pitchFamily="34" charset="0"/>
                <a:cs typeface="Calibri" panose="020F0502020204030204" pitchFamily="34" charset="0"/>
              </a:rPr>
              <a:t> </a:t>
            </a:r>
            <a:r>
              <a:rPr kumimoji="0" lang="en-US" altLang="en-US" sz="280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can act as a foundation to reduce many risks and boost investor confidence to develop bankable projects for the energy transition.</a:t>
            </a:r>
          </a:p>
        </p:txBody>
      </p:sp>
    </p:spTree>
    <p:extLst>
      <p:ext uri="{BB962C8B-B14F-4D97-AF65-F5344CB8AC3E}">
        <p14:creationId xmlns:p14="http://schemas.microsoft.com/office/powerpoint/2010/main" val="383685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Brazil Case: key success factors</a:t>
            </a:r>
            <a:endParaRPr lang="en-AE" sz="4000" dirty="0"/>
          </a:p>
        </p:txBody>
      </p:sp>
      <p:sp>
        <p:nvSpPr>
          <p:cNvPr id="9" name="TextBox 8">
            <a:extLst>
              <a:ext uri="{FF2B5EF4-FFF2-40B4-BE49-F238E27FC236}">
                <a16:creationId xmlns:a16="http://schemas.microsoft.com/office/drawing/2014/main" id="{23355679-01D3-9725-0368-F97168AF17FB}"/>
              </a:ext>
            </a:extLst>
          </p:cNvPr>
          <p:cNvSpPr txBox="1"/>
          <p:nvPr/>
        </p:nvSpPr>
        <p:spPr>
          <a:xfrm>
            <a:off x="408991" y="1074509"/>
            <a:ext cx="11374017" cy="470898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a:lstStyle>
          <a:p>
            <a:pPr marL="457200" indent="-457200" algn="just">
              <a:spcAft>
                <a:spcPts val="1200"/>
              </a:spcAft>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Jointly roles of domestic </a:t>
            </a:r>
            <a:r>
              <a:rPr lang="en-US" sz="2600" b="1" kern="0" dirty="0">
                <a:latin typeface="Calibri" panose="020F0502020204030204" pitchFamily="34" charset="0"/>
                <a:cs typeface="Calibri" panose="020F0502020204030204" pitchFamily="34" charset="0"/>
              </a:rPr>
              <a:t>energy planning and finance institution acting together </a:t>
            </a:r>
            <a:r>
              <a:rPr lang="en-US" sz="2600" kern="0" dirty="0">
                <a:latin typeface="Calibri" panose="020F0502020204030204" pitchFamily="34" charset="0"/>
                <a:cs typeface="Calibri" panose="020F0502020204030204" pitchFamily="34" charset="0"/>
              </a:rPr>
              <a:t>to mitigate investment risks. Well-defined roles and responsibilities. </a:t>
            </a:r>
          </a:p>
          <a:p>
            <a:pPr marL="457200" indent="-457200">
              <a:spcAft>
                <a:spcPts val="1200"/>
              </a:spcAft>
              <a:buFont typeface="Wingdings" panose="05000000000000000000" pitchFamily="2" charset="2"/>
              <a:buChar char="§"/>
            </a:pPr>
            <a:r>
              <a:rPr lang="pt-BR" sz="2600" kern="0" dirty="0">
                <a:latin typeface="Calibri" panose="020F0502020204030204" pitchFamily="34" charset="0"/>
                <a:cs typeface="Calibri" panose="020F0502020204030204" pitchFamily="34" charset="0"/>
              </a:rPr>
              <a:t>Critical role of </a:t>
            </a:r>
            <a:r>
              <a:rPr lang="pt-BR" sz="2600" b="1" kern="0" dirty="0">
                <a:latin typeface="Calibri" panose="020F0502020204030204" pitchFamily="34" charset="0"/>
                <a:cs typeface="Calibri" panose="020F0502020204030204" pitchFamily="34" charset="0"/>
              </a:rPr>
              <a:t>domestic expertise in energy planning and financing</a:t>
            </a:r>
            <a:r>
              <a:rPr lang="pt-BR" sz="2600" kern="0" dirty="0">
                <a:latin typeface="Calibri" panose="020F0502020204030204" pitchFamily="34" charset="0"/>
                <a:cs typeface="Calibri" panose="020F0502020204030204" pitchFamily="34" charset="0"/>
              </a:rPr>
              <a:t>.</a:t>
            </a:r>
          </a:p>
          <a:p>
            <a:pPr marL="457200" indent="-457200">
              <a:spcAft>
                <a:spcPts val="1200"/>
              </a:spcAft>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Market design and PPA customized to mitigate specific investment risk through </a:t>
            </a:r>
            <a:r>
              <a:rPr lang="en-US" sz="2600" b="1" kern="0" dirty="0">
                <a:latin typeface="Calibri" panose="020F0502020204030204" pitchFamily="34" charset="0"/>
                <a:cs typeface="Calibri" panose="020F0502020204030204" pitchFamily="34" charset="0"/>
              </a:rPr>
              <a:t>collaborative process (energy planning and BNDES).</a:t>
            </a:r>
          </a:p>
          <a:p>
            <a:pPr marL="457200" indent="-457200">
              <a:spcAft>
                <a:spcPts val="1200"/>
              </a:spcAft>
              <a:buFont typeface="Wingdings" panose="05000000000000000000" pitchFamily="2" charset="2"/>
              <a:buChar char="§"/>
            </a:pPr>
            <a:r>
              <a:rPr lang="en-US" sz="2600" b="1" kern="0" dirty="0">
                <a:latin typeface="Calibri" panose="020F0502020204030204" pitchFamily="34" charset="0"/>
                <a:cs typeface="Calibri" panose="020F0502020204030204" pitchFamily="34" charset="0"/>
              </a:rPr>
              <a:t>Collaborative and adaptative process </a:t>
            </a:r>
            <a:r>
              <a:rPr lang="en-US" sz="2600" kern="0" dirty="0">
                <a:latin typeface="Calibri" panose="020F0502020204030204" pitchFamily="34" charset="0"/>
                <a:cs typeface="Calibri" panose="020F0502020204030204" pitchFamily="34" charset="0"/>
              </a:rPr>
              <a:t>to develop bankable renewable projects with validation by domestic energy planning and finance institutions (enabling project finance structure). </a:t>
            </a:r>
          </a:p>
          <a:p>
            <a:pPr marL="457200" indent="-457200">
              <a:spcAft>
                <a:spcPts val="1200"/>
              </a:spcAft>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Secure availability of </a:t>
            </a:r>
            <a:r>
              <a:rPr lang="en-US" sz="2600" b="1" kern="0" dirty="0">
                <a:latin typeface="Calibri" panose="020F0502020204030204" pitchFamily="34" charset="0"/>
                <a:cs typeface="Calibri" panose="020F0502020204030204" pitchFamily="34" charset="0"/>
              </a:rPr>
              <a:t>long-term funds in local currency </a:t>
            </a:r>
            <a:r>
              <a:rPr lang="en-US" sz="2600" kern="0" dirty="0">
                <a:latin typeface="Calibri" panose="020F0502020204030204" pitchFamily="34" charset="0"/>
                <a:cs typeface="Calibri" panose="020F0502020204030204" pitchFamily="34" charset="0"/>
              </a:rPr>
              <a:t>at low cost for renewable projects</a:t>
            </a:r>
            <a:r>
              <a:rPr lang="en-US" sz="20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9121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pPr marL="457200" rtl="1" fontAlgn="auto">
              <a:spcBef>
                <a:spcPts val="0"/>
              </a:spcBef>
              <a:spcAft>
                <a:spcPts val="0"/>
              </a:spcAft>
              <a:tabLst>
                <a:tab pos="342900" algn="l"/>
              </a:tabLst>
              <a:defRPr/>
            </a:pPr>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Panel discussion 2</a:t>
            </a:r>
          </a:p>
        </p:txBody>
      </p:sp>
      <p:sp>
        <p:nvSpPr>
          <p:cNvPr id="5" name="Title 1">
            <a:extLst>
              <a:ext uri="{FF2B5EF4-FFF2-40B4-BE49-F238E27FC236}">
                <a16:creationId xmlns:a16="http://schemas.microsoft.com/office/drawing/2014/main" id="{3DB67862-8907-79F5-C373-B77BAC5BF35F}"/>
              </a:ext>
            </a:extLst>
          </p:cNvPr>
          <p:cNvSpPr txBox="1">
            <a:spLocks/>
          </p:cNvSpPr>
          <p:nvPr/>
        </p:nvSpPr>
        <p:spPr>
          <a:xfrm>
            <a:off x="263352" y="929640"/>
            <a:ext cx="11687348" cy="5334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fontAlgn="auto">
              <a:lnSpc>
                <a:spcPct val="150000"/>
              </a:lnSpc>
              <a:spcAft>
                <a:spcPts val="0"/>
              </a:spcAft>
              <a:buFont typeface="Wingdings" panose="05000000000000000000" pitchFamily="2" charset="2"/>
              <a:buChar char="§"/>
            </a:pPr>
            <a:r>
              <a:rPr lang="en-US" sz="3200" b="1" i="1" dirty="0">
                <a:latin typeface="+mn-lt"/>
                <a:ea typeface="Tahoma" panose="020B0604030504040204" pitchFamily="34" charset="0"/>
                <a:cs typeface="Cordia New" panose="020B0304020202020204" pitchFamily="34" charset="-34"/>
              </a:rPr>
              <a:t>Mr. George </a:t>
            </a:r>
            <a:r>
              <a:rPr lang="en-US" sz="3200" b="1" i="1" dirty="0" err="1">
                <a:latin typeface="+mn-lt"/>
                <a:ea typeface="Tahoma" panose="020B0604030504040204" pitchFamily="34" charset="0"/>
                <a:cs typeface="Cordia New" panose="020B0304020202020204" pitchFamily="34" charset="-34"/>
              </a:rPr>
              <a:t>Partasides</a:t>
            </a:r>
            <a:r>
              <a:rPr lang="en-US" sz="3200" b="1" i="1" dirty="0">
                <a:latin typeface="+mn-lt"/>
                <a:ea typeface="Tahoma" panose="020B0604030504040204" pitchFamily="34" charset="0"/>
                <a:cs typeface="Cordia New" panose="020B0304020202020204" pitchFamily="34" charset="-34"/>
              </a:rPr>
              <a:t>. </a:t>
            </a:r>
            <a:r>
              <a:rPr lang="en-US" sz="3200" dirty="0">
                <a:latin typeface="+mn-lt"/>
                <a:ea typeface="Tahoma" panose="020B0604030504040204" pitchFamily="34" charset="0"/>
                <a:cs typeface="Cordia New" panose="020B0304020202020204" pitchFamily="34" charset="-34"/>
              </a:rPr>
              <a:t>Energy and Commercial Counsellor, Ministry of Energy, Commerce and Industry. </a:t>
            </a:r>
            <a:r>
              <a:rPr lang="en-US" sz="3200" b="1" dirty="0">
                <a:latin typeface="+mn-lt"/>
                <a:ea typeface="Tahoma" panose="020B0604030504040204" pitchFamily="34" charset="0"/>
                <a:cs typeface="Cordia New" panose="020B0304020202020204" pitchFamily="34" charset="-34"/>
              </a:rPr>
              <a:t>Cyprus.</a:t>
            </a:r>
          </a:p>
          <a:p>
            <a:pPr marL="457200" indent="-457200" fontAlgn="auto">
              <a:lnSpc>
                <a:spcPct val="150000"/>
              </a:lnSpc>
              <a:spcAft>
                <a:spcPts val="0"/>
              </a:spcAft>
              <a:buFont typeface="Wingdings" panose="05000000000000000000" pitchFamily="2" charset="2"/>
              <a:buChar char="§"/>
            </a:pPr>
            <a:r>
              <a:rPr lang="en-US" sz="3200" b="1" i="1" dirty="0">
                <a:latin typeface="+mn-lt"/>
                <a:ea typeface="Tahoma" panose="020B0604030504040204" pitchFamily="34" charset="0"/>
                <a:cs typeface="Cordia New" panose="020B0304020202020204" pitchFamily="34" charset="-34"/>
              </a:rPr>
              <a:t>Ms. Nawal Alhanaee. </a:t>
            </a:r>
            <a:r>
              <a:rPr lang="en-US" sz="3200" dirty="0">
                <a:latin typeface="+mn-lt"/>
                <a:ea typeface="Tahoma" panose="020B0604030504040204" pitchFamily="34" charset="0"/>
                <a:cs typeface="Cordia New" panose="020B0304020202020204" pitchFamily="34" charset="-34"/>
              </a:rPr>
              <a:t>Director of the Future Energy Department, Ministry of Energy and Infrastructure.</a:t>
            </a:r>
            <a:r>
              <a:rPr lang="en-US" sz="3200" b="1" dirty="0">
                <a:latin typeface="+mn-lt"/>
                <a:ea typeface="Tahoma" panose="020B0604030504040204" pitchFamily="34" charset="0"/>
                <a:cs typeface="Cordia New" panose="020B0304020202020204" pitchFamily="34" charset="-34"/>
              </a:rPr>
              <a:t> UAE</a:t>
            </a:r>
          </a:p>
          <a:p>
            <a:pPr marL="457200" indent="-457200" fontAlgn="auto">
              <a:lnSpc>
                <a:spcPct val="150000"/>
              </a:lnSpc>
              <a:spcAft>
                <a:spcPts val="0"/>
              </a:spcAft>
              <a:buFont typeface="Wingdings" panose="05000000000000000000" pitchFamily="2" charset="2"/>
              <a:buChar char="§"/>
            </a:pPr>
            <a:r>
              <a:rPr lang="en-US" sz="3200" b="1" i="1" dirty="0">
                <a:latin typeface="+mn-lt"/>
                <a:ea typeface="Tahoma" panose="020B0604030504040204" pitchFamily="34" charset="0"/>
                <a:cs typeface="Cordia New" panose="020B0304020202020204" pitchFamily="34" charset="-34"/>
              </a:rPr>
              <a:t>Mr. Edward Neri</a:t>
            </a:r>
            <a:r>
              <a:rPr lang="en-US" sz="3200" dirty="0">
                <a:latin typeface="+mn-lt"/>
                <a:ea typeface="Tahoma" panose="020B0604030504040204" pitchFamily="34" charset="0"/>
                <a:cs typeface="Cordia New" panose="020B0304020202020204" pitchFamily="34" charset="-34"/>
              </a:rPr>
              <a:t>. Supervising Science Research Specialist. Renewable Energy Management Bureau. Department of Energy. </a:t>
            </a:r>
            <a:r>
              <a:rPr lang="en-US" sz="3200" b="1" dirty="0">
                <a:latin typeface="+mn-lt"/>
                <a:ea typeface="Tahoma" panose="020B0604030504040204" pitchFamily="34" charset="0"/>
                <a:cs typeface="Cordia New" panose="020B0304020202020204" pitchFamily="34" charset="-34"/>
              </a:rPr>
              <a:t>Philippines.</a:t>
            </a:r>
          </a:p>
        </p:txBody>
      </p:sp>
    </p:spTree>
    <p:extLst>
      <p:ext uri="{BB962C8B-B14F-4D97-AF65-F5344CB8AC3E}">
        <p14:creationId xmlns:p14="http://schemas.microsoft.com/office/powerpoint/2010/main" val="300989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6141A9-D9EF-8221-6531-E845F08FAB40}"/>
              </a:ext>
            </a:extLst>
          </p:cNvPr>
          <p:cNvSpPr txBox="1"/>
          <p:nvPr/>
        </p:nvSpPr>
        <p:spPr>
          <a:xfrm>
            <a:off x="3543300" y="3075057"/>
            <a:ext cx="5105400" cy="707886"/>
          </a:xfrm>
          <a:prstGeom prst="rect">
            <a:avLst/>
          </a:prstGeom>
          <a:noFill/>
        </p:spPr>
        <p:txBody>
          <a:bodyPr wrap="square" rtlCol="0">
            <a:spAutoFit/>
          </a:bodyPr>
          <a:lstStyle/>
          <a:p>
            <a:pPr marL="457200" algn="ctr" rtl="1" fontAlgn="auto">
              <a:spcBef>
                <a:spcPts val="0"/>
              </a:spcBef>
              <a:spcAft>
                <a:spcPts val="0"/>
              </a:spcAft>
              <a:tabLst>
                <a:tab pos="342900" algn="l"/>
              </a:tabLst>
              <a:defRPr/>
            </a:pPr>
            <a:r>
              <a:rPr lang="en-US" sz="4000" b="1" kern="0">
                <a:solidFill>
                  <a:srgbClr val="006699"/>
                </a:solidFill>
                <a:latin typeface="Calibri" panose="020F0502020204030204" pitchFamily="34" charset="0"/>
                <a:ea typeface="Segoe UI Symbol" pitchFamily="34" charset="0"/>
                <a:cs typeface="Calibri" panose="020F0502020204030204" pitchFamily="34" charset="0"/>
              </a:rPr>
              <a:t>Floor Interventions</a:t>
            </a:r>
          </a:p>
        </p:txBody>
      </p:sp>
    </p:spTree>
    <p:extLst>
      <p:ext uri="{BB962C8B-B14F-4D97-AF65-F5344CB8AC3E}">
        <p14:creationId xmlns:p14="http://schemas.microsoft.com/office/powerpoint/2010/main" val="48938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B2728D-6CD4-7562-4DFA-AFAA9C0C3617}"/>
              </a:ext>
            </a:extLst>
          </p:cNvPr>
          <p:cNvSpPr txBox="1"/>
          <p:nvPr/>
        </p:nvSpPr>
        <p:spPr>
          <a:xfrm>
            <a:off x="3543300" y="3075057"/>
            <a:ext cx="5105400" cy="707886"/>
          </a:xfrm>
          <a:prstGeom prst="rect">
            <a:avLst/>
          </a:prstGeom>
          <a:noFill/>
        </p:spPr>
        <p:txBody>
          <a:bodyPr wrap="square" rtlCol="0">
            <a:spAutoFit/>
          </a:bodyPr>
          <a:lstStyle/>
          <a:p>
            <a:pPr marL="457200" algn="ctr" rtl="1" fontAlgn="auto">
              <a:spcBef>
                <a:spcPts val="0"/>
              </a:spcBef>
              <a:spcAft>
                <a:spcPts val="0"/>
              </a:spcAft>
              <a:tabLst>
                <a:tab pos="342900" algn="l"/>
              </a:tabLst>
              <a:defRPr/>
            </a:pPr>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Closing Remarks</a:t>
            </a:r>
          </a:p>
        </p:txBody>
      </p:sp>
    </p:spTree>
    <p:extLst>
      <p:ext uri="{BB962C8B-B14F-4D97-AF65-F5344CB8AC3E}">
        <p14:creationId xmlns:p14="http://schemas.microsoft.com/office/powerpoint/2010/main" val="234271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241E0-58E6-D642-A224-BB8112E0B4B3}"/>
              </a:ext>
            </a:extLst>
          </p:cNvPr>
          <p:cNvSpPr txBox="1"/>
          <p:nvPr/>
        </p:nvSpPr>
        <p:spPr>
          <a:xfrm>
            <a:off x="4439816" y="1052238"/>
            <a:ext cx="3189002" cy="461665"/>
          </a:xfrm>
          <a:prstGeom prst="rect">
            <a:avLst/>
          </a:prstGeom>
          <a:noFill/>
        </p:spPr>
        <p:txBody>
          <a:bodyPr wrap="square" rtlCol="0">
            <a:spAutoFit/>
          </a:bodyPr>
          <a:lstStyle/>
          <a:p>
            <a:r>
              <a:rPr lang="en-US" sz="3600" b="1" baseline="30000" dirty="0">
                <a:solidFill>
                  <a:srgbClr val="0872A6"/>
                </a:solidFill>
                <a:latin typeface="Calibri" panose="020F0502020204030204" pitchFamily="34" charset="0"/>
                <a:cs typeface="Calibri" panose="020F0502020204030204" pitchFamily="34" charset="0"/>
              </a:rPr>
              <a:t>www.irena.org</a:t>
            </a:r>
          </a:p>
        </p:txBody>
      </p:sp>
      <p:sp>
        <p:nvSpPr>
          <p:cNvPr id="4" name="TextBox 3">
            <a:extLst>
              <a:ext uri="{FF2B5EF4-FFF2-40B4-BE49-F238E27FC236}">
                <a16:creationId xmlns:a16="http://schemas.microsoft.com/office/drawing/2014/main" id="{192F8C6D-96B9-384D-87D1-6C60E504BEE1}"/>
              </a:ext>
            </a:extLst>
          </p:cNvPr>
          <p:cNvSpPr txBox="1"/>
          <p:nvPr/>
        </p:nvSpPr>
        <p:spPr>
          <a:xfrm>
            <a:off x="4427945" y="1839937"/>
            <a:ext cx="3189002" cy="461665"/>
          </a:xfrm>
          <a:prstGeom prst="rect">
            <a:avLst/>
          </a:prstGeom>
          <a:noFill/>
        </p:spPr>
        <p:txBody>
          <a:bodyPr wrap="square" rtlCol="0">
            <a:spAutoFit/>
          </a:bodyPr>
          <a:lstStyle/>
          <a:p>
            <a:r>
              <a:rPr lang="en-US" sz="3600" b="1" baseline="30000" dirty="0">
                <a:solidFill>
                  <a:srgbClr val="0872A6"/>
                </a:solidFill>
                <a:latin typeface="Calibri" panose="020F0502020204030204" pitchFamily="34" charset="0"/>
                <a:cs typeface="Calibri" panose="020F0502020204030204" pitchFamily="34" charset="0"/>
              </a:rPr>
              <a:t>www.twitter.com/irena</a:t>
            </a:r>
          </a:p>
        </p:txBody>
      </p:sp>
      <p:sp>
        <p:nvSpPr>
          <p:cNvPr id="5" name="TextBox 4">
            <a:extLst>
              <a:ext uri="{FF2B5EF4-FFF2-40B4-BE49-F238E27FC236}">
                <a16:creationId xmlns:a16="http://schemas.microsoft.com/office/drawing/2014/main" id="{522CB363-2669-C944-A5DB-D69C58F4594C}"/>
              </a:ext>
            </a:extLst>
          </p:cNvPr>
          <p:cNvSpPr txBox="1"/>
          <p:nvPr/>
        </p:nvSpPr>
        <p:spPr>
          <a:xfrm>
            <a:off x="4447974" y="2416334"/>
            <a:ext cx="4393109" cy="646331"/>
          </a:xfrm>
          <a:prstGeom prst="rect">
            <a:avLst/>
          </a:prstGeom>
          <a:noFill/>
        </p:spPr>
        <p:txBody>
          <a:bodyPr wrap="square" rtlCol="0">
            <a:spAutoFit/>
          </a:bodyPr>
          <a:lstStyle/>
          <a:p>
            <a:r>
              <a:rPr lang="en-US" sz="3600" b="1" baseline="30000" dirty="0">
                <a:solidFill>
                  <a:srgbClr val="0872A6"/>
                </a:solidFill>
                <a:latin typeface="Calibri" panose="020F0502020204030204" pitchFamily="34" charset="0"/>
                <a:cs typeface="Calibri" panose="020F0502020204030204" pitchFamily="34" charset="0"/>
              </a:rPr>
              <a:t>www.facebook.com/</a:t>
            </a:r>
            <a:r>
              <a:rPr lang="en-US" sz="3600" b="1" baseline="30000" dirty="0" err="1">
                <a:solidFill>
                  <a:srgbClr val="0872A6"/>
                </a:solidFill>
                <a:latin typeface="Calibri" panose="020F0502020204030204" pitchFamily="34" charset="0"/>
                <a:cs typeface="Calibri" panose="020F0502020204030204" pitchFamily="34" charset="0"/>
              </a:rPr>
              <a:t>irena.org</a:t>
            </a:r>
            <a:endParaRPr lang="en-US" sz="3600" b="1" dirty="0">
              <a:solidFill>
                <a:srgbClr val="0872A6"/>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8C67C24-5063-9B4F-8B9D-CDC789865190}"/>
              </a:ext>
            </a:extLst>
          </p:cNvPr>
          <p:cNvSpPr txBox="1"/>
          <p:nvPr/>
        </p:nvSpPr>
        <p:spPr>
          <a:xfrm>
            <a:off x="4447974" y="3195590"/>
            <a:ext cx="4825157" cy="646331"/>
          </a:xfrm>
          <a:prstGeom prst="rect">
            <a:avLst/>
          </a:prstGeom>
          <a:noFill/>
        </p:spPr>
        <p:txBody>
          <a:bodyPr wrap="square" rtlCol="0">
            <a:spAutoFit/>
          </a:bodyPr>
          <a:lstStyle/>
          <a:p>
            <a:r>
              <a:rPr lang="en-US" sz="3600" b="1" baseline="30000" dirty="0" err="1">
                <a:solidFill>
                  <a:srgbClr val="0872A6"/>
                </a:solidFill>
                <a:latin typeface="Calibri" panose="020F0502020204030204" pitchFamily="34" charset="0"/>
                <a:cs typeface="Calibri" panose="020F0502020204030204" pitchFamily="34" charset="0"/>
              </a:rPr>
              <a:t>www.instagram.com</a:t>
            </a:r>
            <a:r>
              <a:rPr lang="en-US" sz="3600" b="1" baseline="30000" dirty="0">
                <a:solidFill>
                  <a:srgbClr val="0872A6"/>
                </a:solidFill>
                <a:latin typeface="Calibri" panose="020F0502020204030204" pitchFamily="34" charset="0"/>
                <a:cs typeface="Calibri" panose="020F0502020204030204" pitchFamily="34" charset="0"/>
              </a:rPr>
              <a:t>/</a:t>
            </a:r>
            <a:r>
              <a:rPr lang="en-US" sz="3600" b="1" baseline="30000" dirty="0" err="1">
                <a:solidFill>
                  <a:srgbClr val="0872A6"/>
                </a:solidFill>
                <a:latin typeface="Calibri" panose="020F0502020204030204" pitchFamily="34" charset="0"/>
                <a:cs typeface="Calibri" panose="020F0502020204030204" pitchFamily="34" charset="0"/>
              </a:rPr>
              <a:t>irenaimages</a:t>
            </a:r>
            <a:endParaRPr lang="en-US" sz="3600" b="1" dirty="0">
              <a:solidFill>
                <a:srgbClr val="0872A6"/>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6FCAC3C-B718-E947-B725-EDD04E43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2531" y="924462"/>
            <a:ext cx="457200" cy="457200"/>
          </a:xfrm>
          <a:prstGeom prst="rect">
            <a:avLst/>
          </a:prstGeom>
        </p:spPr>
      </p:pic>
      <p:pic>
        <p:nvPicPr>
          <p:cNvPr id="9" name="Picture 8">
            <a:extLst>
              <a:ext uri="{FF2B5EF4-FFF2-40B4-BE49-F238E27FC236}">
                <a16:creationId xmlns:a16="http://schemas.microsoft.com/office/drawing/2014/main" id="{4C916C02-D094-3948-9FCC-159AA7FC3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2531" y="2480816"/>
            <a:ext cx="457200" cy="457200"/>
          </a:xfrm>
          <a:prstGeom prst="rect">
            <a:avLst/>
          </a:prstGeom>
        </p:spPr>
      </p:pic>
      <p:pic>
        <p:nvPicPr>
          <p:cNvPr id="10" name="Picture 9">
            <a:extLst>
              <a:ext uri="{FF2B5EF4-FFF2-40B4-BE49-F238E27FC236}">
                <a16:creationId xmlns:a16="http://schemas.microsoft.com/office/drawing/2014/main" id="{A6657765-8E77-2840-9911-5E46AD8D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2531" y="3251239"/>
            <a:ext cx="457200" cy="457200"/>
          </a:xfrm>
          <a:prstGeom prst="rect">
            <a:avLst/>
          </a:prstGeom>
        </p:spPr>
      </p:pic>
      <p:sp>
        <p:nvSpPr>
          <p:cNvPr id="11" name="TextBox 10">
            <a:extLst>
              <a:ext uri="{FF2B5EF4-FFF2-40B4-BE49-F238E27FC236}">
                <a16:creationId xmlns:a16="http://schemas.microsoft.com/office/drawing/2014/main" id="{E4B1F4BE-6BFF-6146-8843-8CE14BC8512D}"/>
              </a:ext>
            </a:extLst>
          </p:cNvPr>
          <p:cNvSpPr txBox="1"/>
          <p:nvPr/>
        </p:nvSpPr>
        <p:spPr>
          <a:xfrm>
            <a:off x="4427946" y="3965031"/>
            <a:ext cx="4917194" cy="646331"/>
          </a:xfrm>
          <a:prstGeom prst="rect">
            <a:avLst/>
          </a:prstGeom>
          <a:noFill/>
        </p:spPr>
        <p:txBody>
          <a:bodyPr wrap="square" rtlCol="0">
            <a:spAutoFit/>
          </a:bodyPr>
          <a:lstStyle/>
          <a:p>
            <a:r>
              <a:rPr lang="en-US" sz="3600" b="1" baseline="30000" dirty="0" err="1">
                <a:solidFill>
                  <a:srgbClr val="0872A6"/>
                </a:solidFill>
                <a:latin typeface="Calibri" panose="020F0502020204030204" pitchFamily="34" charset="0"/>
                <a:cs typeface="Calibri" panose="020F0502020204030204" pitchFamily="34" charset="0"/>
              </a:rPr>
              <a:t>www.flickr.com</a:t>
            </a:r>
            <a:r>
              <a:rPr lang="en-US" sz="3600" b="1" baseline="30000" dirty="0">
                <a:solidFill>
                  <a:srgbClr val="0872A6"/>
                </a:solidFill>
                <a:latin typeface="Calibri" panose="020F0502020204030204" pitchFamily="34" charset="0"/>
                <a:cs typeface="Calibri" panose="020F0502020204030204" pitchFamily="34" charset="0"/>
              </a:rPr>
              <a:t>/photos/</a:t>
            </a:r>
            <a:r>
              <a:rPr lang="en-US" sz="3600" b="1" baseline="30000" dirty="0" err="1">
                <a:solidFill>
                  <a:srgbClr val="0872A6"/>
                </a:solidFill>
                <a:latin typeface="Calibri" panose="020F0502020204030204" pitchFamily="34" charset="0"/>
                <a:cs typeface="Calibri" panose="020F0502020204030204" pitchFamily="34" charset="0"/>
              </a:rPr>
              <a:t>irenaimages</a:t>
            </a:r>
            <a:endParaRPr lang="en-US" sz="3600" b="1" dirty="0">
              <a:solidFill>
                <a:srgbClr val="0872A6"/>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4E1769E-6520-3A46-BB5E-1D14400AF0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2531" y="4797931"/>
            <a:ext cx="463046" cy="463046"/>
          </a:xfrm>
          <a:prstGeom prst="rect">
            <a:avLst/>
          </a:prstGeom>
        </p:spPr>
      </p:pic>
      <p:pic>
        <p:nvPicPr>
          <p:cNvPr id="13" name="Picture 12">
            <a:extLst>
              <a:ext uri="{FF2B5EF4-FFF2-40B4-BE49-F238E27FC236}">
                <a16:creationId xmlns:a16="http://schemas.microsoft.com/office/drawing/2014/main" id="{3D579910-37A7-124E-B5A1-50714D380F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2531" y="1694885"/>
            <a:ext cx="472708" cy="472708"/>
          </a:xfrm>
          <a:prstGeom prst="rect">
            <a:avLst/>
          </a:prstGeom>
        </p:spPr>
      </p:pic>
      <p:pic>
        <p:nvPicPr>
          <p:cNvPr id="14" name="Picture 13">
            <a:extLst>
              <a:ext uri="{FF2B5EF4-FFF2-40B4-BE49-F238E27FC236}">
                <a16:creationId xmlns:a16="http://schemas.microsoft.com/office/drawing/2014/main" id="{6D256B65-079C-FB4C-B051-077BB5A850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531" y="4021662"/>
            <a:ext cx="463045" cy="463045"/>
          </a:xfrm>
          <a:prstGeom prst="rect">
            <a:avLst/>
          </a:prstGeom>
        </p:spPr>
      </p:pic>
      <p:sp>
        <p:nvSpPr>
          <p:cNvPr id="15" name="TextBox 14">
            <a:extLst>
              <a:ext uri="{FF2B5EF4-FFF2-40B4-BE49-F238E27FC236}">
                <a16:creationId xmlns:a16="http://schemas.microsoft.com/office/drawing/2014/main" id="{4069E1A6-4131-B543-A848-905E24598A5C}"/>
              </a:ext>
            </a:extLst>
          </p:cNvPr>
          <p:cNvSpPr txBox="1"/>
          <p:nvPr/>
        </p:nvSpPr>
        <p:spPr>
          <a:xfrm>
            <a:off x="4447974" y="4725144"/>
            <a:ext cx="4897165" cy="646331"/>
          </a:xfrm>
          <a:prstGeom prst="rect">
            <a:avLst/>
          </a:prstGeom>
          <a:noFill/>
        </p:spPr>
        <p:txBody>
          <a:bodyPr wrap="square" rtlCol="0">
            <a:spAutoFit/>
          </a:bodyPr>
          <a:lstStyle/>
          <a:p>
            <a:r>
              <a:rPr lang="en-US" sz="3600" b="1" baseline="30000" dirty="0" err="1">
                <a:solidFill>
                  <a:srgbClr val="0872A6"/>
                </a:solidFill>
                <a:latin typeface="Calibri" panose="020F0502020204030204" pitchFamily="34" charset="0"/>
                <a:cs typeface="Calibri" panose="020F0502020204030204" pitchFamily="34" charset="0"/>
              </a:rPr>
              <a:t>www.youtube.com</a:t>
            </a:r>
            <a:r>
              <a:rPr lang="en-US" sz="3600" b="1" baseline="30000" dirty="0">
                <a:solidFill>
                  <a:srgbClr val="0872A6"/>
                </a:solidFill>
                <a:latin typeface="Calibri" panose="020F0502020204030204" pitchFamily="34" charset="0"/>
                <a:cs typeface="Calibri" panose="020F0502020204030204" pitchFamily="34" charset="0"/>
              </a:rPr>
              <a:t>/user/</a:t>
            </a:r>
            <a:r>
              <a:rPr lang="en-US" sz="3600" b="1" baseline="30000" dirty="0" err="1">
                <a:solidFill>
                  <a:srgbClr val="0872A6"/>
                </a:solidFill>
                <a:latin typeface="Calibri" panose="020F0502020204030204" pitchFamily="34" charset="0"/>
                <a:cs typeface="Calibri" panose="020F0502020204030204" pitchFamily="34" charset="0"/>
              </a:rPr>
              <a:t>irenaorg</a:t>
            </a:r>
            <a:endParaRPr lang="en-US" sz="3600" b="1" dirty="0">
              <a:solidFill>
                <a:srgbClr val="0872A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574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14972F7-331A-5448-A0BE-C3898770F1C9}"/>
              </a:ext>
            </a:extLst>
          </p:cNvPr>
          <p:cNvSpPr>
            <a:spLocks noGrp="1"/>
          </p:cNvSpPr>
          <p:nvPr>
            <p:ph type="title"/>
          </p:nvPr>
        </p:nvSpPr>
        <p:spPr>
          <a:xfrm>
            <a:off x="263352" y="203968"/>
            <a:ext cx="9722296" cy="563198"/>
          </a:xfrm>
        </p:spPr>
        <p:txBody>
          <a:bodyPr/>
          <a:lstStyle/>
          <a:p>
            <a:r>
              <a:rPr lang="en-US" sz="4000" dirty="0"/>
              <a:t>Event Overview</a:t>
            </a:r>
            <a:endParaRPr lang="en-AE" sz="4000" dirty="0"/>
          </a:p>
        </p:txBody>
      </p:sp>
      <p:graphicFrame>
        <p:nvGraphicFramePr>
          <p:cNvPr id="2" name="Table 1">
            <a:extLst>
              <a:ext uri="{FF2B5EF4-FFF2-40B4-BE49-F238E27FC236}">
                <a16:creationId xmlns:a16="http://schemas.microsoft.com/office/drawing/2014/main" id="{0B79A831-5762-72ED-AF9B-081A2783BE1E}"/>
              </a:ext>
            </a:extLst>
          </p:cNvPr>
          <p:cNvGraphicFramePr>
            <a:graphicFrameLocks noGrp="1"/>
          </p:cNvGraphicFramePr>
          <p:nvPr>
            <p:extLst>
              <p:ext uri="{D42A27DB-BD31-4B8C-83A1-F6EECF244321}">
                <p14:modId xmlns:p14="http://schemas.microsoft.com/office/powerpoint/2010/main" val="812239965"/>
              </p:ext>
            </p:extLst>
          </p:nvPr>
        </p:nvGraphicFramePr>
        <p:xfrm>
          <a:off x="729712" y="589674"/>
          <a:ext cx="10732576" cy="5678652"/>
        </p:xfrm>
        <a:graphic>
          <a:graphicData uri="http://schemas.openxmlformats.org/drawingml/2006/table">
            <a:tbl>
              <a:tblPr firstRow="1" bandRow="1">
                <a:tableStyleId>{3B4B98B0-60AC-42C2-AFA5-B58CD77FA1E5}</a:tableStyleId>
              </a:tblPr>
              <a:tblGrid>
                <a:gridCol w="8597630">
                  <a:extLst>
                    <a:ext uri="{9D8B030D-6E8A-4147-A177-3AD203B41FA5}">
                      <a16:colId xmlns:a16="http://schemas.microsoft.com/office/drawing/2014/main" val="1607281076"/>
                    </a:ext>
                  </a:extLst>
                </a:gridCol>
                <a:gridCol w="2134946">
                  <a:extLst>
                    <a:ext uri="{9D8B030D-6E8A-4147-A177-3AD203B41FA5}">
                      <a16:colId xmlns:a16="http://schemas.microsoft.com/office/drawing/2014/main" val="540492332"/>
                    </a:ext>
                  </a:extLst>
                </a:gridCol>
              </a:tblGrid>
              <a:tr h="533400">
                <a:tc>
                  <a:txBody>
                    <a:bodyPr/>
                    <a:lstStyle/>
                    <a:p>
                      <a:endParaRPr lang="en-US" sz="28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280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0326166"/>
                  </a:ext>
                </a:extLst>
              </a:tr>
              <a:tr h="1671307">
                <a:tc>
                  <a:txBody>
                    <a:bodyPr/>
                    <a:lstStyle/>
                    <a:p>
                      <a:pPr marL="0" indent="0">
                        <a:lnSpc>
                          <a:spcPct val="114000"/>
                        </a:lnSpc>
                        <a:buFont typeface="Wingdings" panose="05000000000000000000" pitchFamily="2" charset="2"/>
                        <a:buNone/>
                      </a:pPr>
                      <a:r>
                        <a:rPr lang="en-US" sz="2800" b="1" dirty="0"/>
                        <a:t>Session 1: </a:t>
                      </a:r>
                    </a:p>
                    <a:p>
                      <a:pPr marL="0" indent="0">
                        <a:lnSpc>
                          <a:spcPct val="114000"/>
                        </a:lnSpc>
                        <a:buFont typeface="Wingdings" panose="05000000000000000000" pitchFamily="2" charset="2"/>
                        <a:buNone/>
                      </a:pPr>
                      <a:r>
                        <a:rPr lang="en-US" sz="2800" dirty="0"/>
                        <a:t>Participatory process – cross government cooperation and social inclusion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ctr">
                        <a:lnSpc>
                          <a:spcPct val="114000"/>
                        </a:lnSpc>
                      </a:pPr>
                      <a:r>
                        <a:rPr lang="en-US" sz="2800" dirty="0"/>
                        <a:t>35 min</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86430194"/>
                  </a:ext>
                </a:extLst>
              </a:tr>
              <a:tr h="1325105">
                <a:tc>
                  <a:txBody>
                    <a:bodyPr/>
                    <a:lstStyle/>
                    <a:p>
                      <a:pPr marL="0" indent="0">
                        <a:lnSpc>
                          <a:spcPct val="114000"/>
                        </a:lnSpc>
                        <a:buFont typeface="Wingdings" panose="05000000000000000000" pitchFamily="2" charset="2"/>
                        <a:buNone/>
                      </a:pPr>
                      <a:r>
                        <a:rPr lang="en-US" sz="2800" b="1" dirty="0"/>
                        <a:t>Session 2: </a:t>
                      </a:r>
                    </a:p>
                    <a:p>
                      <a:pPr marL="0" indent="0">
                        <a:lnSpc>
                          <a:spcPct val="114000"/>
                        </a:lnSpc>
                        <a:buFont typeface="Wingdings" panose="05000000000000000000" pitchFamily="2" charset="2"/>
                        <a:buNone/>
                      </a:pPr>
                      <a:r>
                        <a:rPr lang="en-US" sz="2800" dirty="0"/>
                        <a:t>Strategic energy planning for finance mobilization</a:t>
                      </a:r>
                    </a:p>
                  </a:txBody>
                  <a:tcPr>
                    <a:lnL>
                      <a:noFill/>
                    </a:lnL>
                    <a:lnR>
                      <a:noFill/>
                    </a:lnR>
                    <a:lnT>
                      <a:noFill/>
                    </a:lnT>
                    <a:lnB>
                      <a:noFill/>
                    </a:lnB>
                    <a:lnTlToBr w="12700" cmpd="sng">
                      <a:noFill/>
                      <a:prstDash val="solid"/>
                    </a:lnTlToBr>
                    <a:lnBlToTr w="12700" cmpd="sng">
                      <a:noFill/>
                      <a:prstDash val="solid"/>
                    </a:lnBlToTr>
                  </a:tcPr>
                </a:tc>
                <a:tc>
                  <a:txBody>
                    <a:bodyPr/>
                    <a:lstStyle/>
                    <a:p>
                      <a:pPr algn="ctr">
                        <a:lnSpc>
                          <a:spcPct val="114000"/>
                        </a:lnSpc>
                      </a:pPr>
                      <a:r>
                        <a:rPr lang="en-US" sz="2800" dirty="0"/>
                        <a:t>35 min</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54747185"/>
                  </a:ext>
                </a:extLst>
              </a:tr>
              <a:tr h="1219200">
                <a:tc>
                  <a:txBody>
                    <a:bodyPr/>
                    <a:lstStyle/>
                    <a:p>
                      <a:pPr marL="0" indent="0">
                        <a:lnSpc>
                          <a:spcPct val="114000"/>
                        </a:lnSpc>
                        <a:buFont typeface="Wingdings" panose="05000000000000000000" pitchFamily="2" charset="2"/>
                        <a:buNone/>
                      </a:pPr>
                      <a:r>
                        <a:rPr lang="en-US" sz="2800" b="1" dirty="0"/>
                        <a:t>Floor interventions</a:t>
                      </a:r>
                    </a:p>
                  </a:txBody>
                  <a:tcPr>
                    <a:lnL>
                      <a:noFill/>
                    </a:lnL>
                    <a:lnR>
                      <a:noFill/>
                    </a:lnR>
                    <a:lnT>
                      <a:noFill/>
                    </a:lnT>
                    <a:lnB>
                      <a:noFill/>
                    </a:lnB>
                    <a:lnTlToBr w="12700" cmpd="sng">
                      <a:noFill/>
                      <a:prstDash val="solid"/>
                    </a:lnTlToBr>
                    <a:lnBlToTr w="12700" cmpd="sng">
                      <a:noFill/>
                      <a:prstDash val="solid"/>
                    </a:lnBlToTr>
                  </a:tcPr>
                </a:tc>
                <a:tc>
                  <a:txBody>
                    <a:bodyPr/>
                    <a:lstStyle/>
                    <a:p>
                      <a:pPr algn="ctr">
                        <a:lnSpc>
                          <a:spcPct val="114000"/>
                        </a:lnSpc>
                      </a:pPr>
                      <a:r>
                        <a:rPr lang="en-US" sz="2800"/>
                        <a:t>10 min</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85507"/>
                  </a:ext>
                </a:extLst>
              </a:tr>
              <a:tr h="929640">
                <a:tc>
                  <a:txBody>
                    <a:bodyPr/>
                    <a:lstStyle/>
                    <a:p>
                      <a:pPr marL="0" indent="0">
                        <a:lnSpc>
                          <a:spcPct val="114000"/>
                        </a:lnSpc>
                        <a:buFont typeface="Wingdings" panose="05000000000000000000" pitchFamily="2" charset="2"/>
                        <a:buNone/>
                      </a:pPr>
                      <a:r>
                        <a:rPr lang="en-US" sz="2800" b="1" dirty="0"/>
                        <a:t>Closing remarks</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lnSpc>
                          <a:spcPct val="114000"/>
                        </a:lnSpc>
                      </a:pPr>
                      <a:r>
                        <a:rPr lang="en-US" sz="2800" dirty="0">
                          <a:solidFill>
                            <a:schemeClr val="bg1"/>
                          </a:solidFill>
                        </a:rPr>
                        <a:t>0</a:t>
                      </a:r>
                      <a:r>
                        <a:rPr lang="en-US" sz="2800" dirty="0"/>
                        <a:t>5 min</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8969611"/>
                  </a:ext>
                </a:extLst>
              </a:tr>
            </a:tbl>
          </a:graphicData>
        </a:graphic>
      </p:graphicFrame>
    </p:spTree>
    <p:extLst>
      <p:ext uri="{BB962C8B-B14F-4D97-AF65-F5344CB8AC3E}">
        <p14:creationId xmlns:p14="http://schemas.microsoft.com/office/powerpoint/2010/main" val="7727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r>
              <a:rPr lang="en-US" sz="4000" dirty="0"/>
              <a:t>Session 1:</a:t>
            </a:r>
            <a:endParaRPr lang="en-AE" sz="4000" dirty="0"/>
          </a:p>
        </p:txBody>
      </p:sp>
      <p:sp>
        <p:nvSpPr>
          <p:cNvPr id="7" name="Title 1">
            <a:extLst>
              <a:ext uri="{FF2B5EF4-FFF2-40B4-BE49-F238E27FC236}">
                <a16:creationId xmlns:a16="http://schemas.microsoft.com/office/drawing/2014/main" id="{589C3CF8-BDDF-2E57-B646-D4FEFE2086AF}"/>
              </a:ext>
            </a:extLst>
          </p:cNvPr>
          <p:cNvSpPr txBox="1">
            <a:spLocks/>
          </p:cNvSpPr>
          <p:nvPr/>
        </p:nvSpPr>
        <p:spPr>
          <a:xfrm>
            <a:off x="5715000" y="1295400"/>
            <a:ext cx="5992019" cy="46575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14000"/>
              </a:lnSpc>
              <a:spcAft>
                <a:spcPts val="0"/>
              </a:spcAft>
            </a:pPr>
            <a:r>
              <a:rPr lang="en-US" sz="4000" b="1" dirty="0">
                <a:solidFill>
                  <a:srgbClr val="006092"/>
                </a:solidFill>
                <a:latin typeface="+mn-lt"/>
                <a:ea typeface="Tahoma" panose="020B0604030504040204" pitchFamily="34" charset="0"/>
                <a:cs typeface="Cordia New" panose="020B0304020202020204" pitchFamily="34" charset="-34"/>
              </a:rPr>
              <a:t>Scene-setting: </a:t>
            </a:r>
          </a:p>
          <a:p>
            <a:pPr algn="ctr" fontAlgn="auto">
              <a:lnSpc>
                <a:spcPct val="114000"/>
              </a:lnSpc>
              <a:spcAft>
                <a:spcPts val="0"/>
              </a:spcAft>
            </a:pPr>
            <a:r>
              <a:rPr lang="en-US" sz="3500" dirty="0">
                <a:solidFill>
                  <a:srgbClr val="006092"/>
                </a:solidFill>
                <a:latin typeface="+mn-lt"/>
                <a:ea typeface="Tahoma" panose="020B0604030504040204" pitchFamily="34" charset="0"/>
                <a:cs typeface="Cordia New" panose="020B0304020202020204" pitchFamily="34" charset="-34"/>
              </a:rPr>
              <a:t>Robust energy planning and participatory process. </a:t>
            </a:r>
            <a:r>
              <a:rPr lang="en-US" sz="3500" i="1" dirty="0">
                <a:solidFill>
                  <a:srgbClr val="006092"/>
                </a:solidFill>
                <a:latin typeface="+mn-lt"/>
                <a:ea typeface="Tahoma" panose="020B0604030504040204" pitchFamily="34" charset="0"/>
                <a:cs typeface="Cordia New" panose="020B0304020202020204" pitchFamily="34" charset="-34"/>
              </a:rPr>
              <a:t>Experiences from the Global LTES Network </a:t>
            </a:r>
          </a:p>
          <a:p>
            <a:pPr algn="ctr" fontAlgn="auto">
              <a:lnSpc>
                <a:spcPct val="114000"/>
              </a:lnSpc>
              <a:spcAft>
                <a:spcPts val="0"/>
              </a:spcAft>
            </a:pPr>
            <a:r>
              <a:rPr lang="en-US" sz="3500" i="1" dirty="0">
                <a:solidFill>
                  <a:srgbClr val="006092"/>
                </a:solidFill>
                <a:latin typeface="+mn-lt"/>
                <a:ea typeface="Tahoma" panose="020B0604030504040204" pitchFamily="34" charset="0"/>
                <a:cs typeface="Cordia New" panose="020B0304020202020204" pitchFamily="34" charset="-34"/>
              </a:rPr>
              <a:t>(Global Network of Energy Scenario Practitioners)</a:t>
            </a:r>
          </a:p>
        </p:txBody>
      </p:sp>
      <p:sp>
        <p:nvSpPr>
          <p:cNvPr id="8" name="Oval 7">
            <a:extLst>
              <a:ext uri="{FF2B5EF4-FFF2-40B4-BE49-F238E27FC236}">
                <a16:creationId xmlns:a16="http://schemas.microsoft.com/office/drawing/2014/main" id="{DF7BEA3B-5847-9CEF-ACE6-A05561AAEE82}"/>
              </a:ext>
            </a:extLst>
          </p:cNvPr>
          <p:cNvSpPr/>
          <p:nvPr/>
        </p:nvSpPr>
        <p:spPr>
          <a:xfrm>
            <a:off x="1170781" y="1171723"/>
            <a:ext cx="3200400" cy="3200400"/>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F9C2A0E-2C3D-1E6E-CF50-3B9176A462C2}"/>
              </a:ext>
            </a:extLst>
          </p:cNvPr>
          <p:cNvSpPr txBox="1"/>
          <p:nvPr/>
        </p:nvSpPr>
        <p:spPr>
          <a:xfrm>
            <a:off x="165529" y="4419600"/>
            <a:ext cx="5473271" cy="1653914"/>
          </a:xfrm>
          <a:prstGeom prst="rect">
            <a:avLst/>
          </a:prstGeom>
          <a:noFill/>
        </p:spPr>
        <p:txBody>
          <a:bodyPr wrap="square">
            <a:spAutoFit/>
          </a:bodyPr>
          <a:lstStyle/>
          <a:p>
            <a:pPr marL="0" marR="0" algn="ctr">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Calibri" panose="020F0502020204030204" pitchFamily="34" charset="0"/>
              </a:rPr>
              <a:t>Juan Jose Garcia</a:t>
            </a:r>
          </a:p>
          <a:p>
            <a:pPr marL="0" marR="0" algn="ctr">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Calibri" panose="020F0502020204030204" pitchFamily="34" charset="0"/>
              </a:rPr>
              <a:t>Programme Officer</a:t>
            </a:r>
          </a:p>
          <a:p>
            <a:pPr marL="0" marR="0" algn="ctr">
              <a:lnSpc>
                <a:spcPct val="115000"/>
              </a:lnSpc>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Clean Energy Transition Scenarios</a:t>
            </a:r>
          </a:p>
        </p:txBody>
      </p:sp>
    </p:spTree>
    <p:extLst>
      <p:ext uri="{BB962C8B-B14F-4D97-AF65-F5344CB8AC3E}">
        <p14:creationId xmlns:p14="http://schemas.microsoft.com/office/powerpoint/2010/main" val="180669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219FECF6-68C3-90F7-9616-AC074C935488}"/>
              </a:ext>
            </a:extLst>
          </p:cNvPr>
          <p:cNvPicPr>
            <a:picLocks noChangeAspect="1"/>
          </p:cNvPicPr>
          <p:nvPr/>
        </p:nvPicPr>
        <p:blipFill>
          <a:blip r:embed="rId3"/>
          <a:stretch>
            <a:fillRect/>
          </a:stretch>
        </p:blipFill>
        <p:spPr>
          <a:xfrm>
            <a:off x="6442974" y="719015"/>
            <a:ext cx="5749026" cy="5730737"/>
          </a:xfrm>
          <a:prstGeom prst="rect">
            <a:avLst/>
          </a:prstGeom>
        </p:spPr>
      </p:pic>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r>
              <a:rPr lang="en-US" sz="4000" dirty="0"/>
              <a:t>Global LTES Network</a:t>
            </a:r>
            <a:endParaRPr lang="en-AE" sz="4000" dirty="0"/>
          </a:p>
        </p:txBody>
      </p:sp>
      <p:sp>
        <p:nvSpPr>
          <p:cNvPr id="10" name="Title 1">
            <a:extLst>
              <a:ext uri="{FF2B5EF4-FFF2-40B4-BE49-F238E27FC236}">
                <a16:creationId xmlns:a16="http://schemas.microsoft.com/office/drawing/2014/main" id="{34776862-C6FA-16C7-26E3-BBAB4B3A9C6E}"/>
              </a:ext>
            </a:extLst>
          </p:cNvPr>
          <p:cNvSpPr txBox="1">
            <a:spLocks/>
          </p:cNvSpPr>
          <p:nvPr/>
        </p:nvSpPr>
        <p:spPr>
          <a:xfrm>
            <a:off x="211688" y="961260"/>
            <a:ext cx="6231286" cy="47170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fontAlgn="auto">
              <a:lnSpc>
                <a:spcPct val="175000"/>
              </a:lnSpc>
              <a:spcAft>
                <a:spcPts val="0"/>
              </a:spcAft>
              <a:buFont typeface="Wingdings" panose="05000000000000000000" pitchFamily="2" charset="2"/>
              <a:buChar char="§"/>
            </a:pPr>
            <a:r>
              <a:rPr lang="en-US" sz="2800" b="1" i="1" dirty="0">
                <a:latin typeface="+mn-lt"/>
                <a:ea typeface="Tahoma" panose="020B0604030504040204" pitchFamily="34" charset="0"/>
                <a:cs typeface="Cordia New" panose="020B0304020202020204" pitchFamily="34" charset="-34"/>
              </a:rPr>
              <a:t>Network of energy scenario practitioners from governments</a:t>
            </a:r>
            <a:endParaRPr lang="en-US" sz="2800" i="1" dirty="0">
              <a:latin typeface="+mj-lt"/>
            </a:endParaRPr>
          </a:p>
          <a:p>
            <a:pPr marL="457200" indent="-457200" algn="just" fontAlgn="auto">
              <a:lnSpc>
                <a:spcPct val="175000"/>
              </a:lnSpc>
              <a:spcAft>
                <a:spcPts val="0"/>
              </a:spcAft>
              <a:buFont typeface="Wingdings" panose="05000000000000000000" pitchFamily="2" charset="2"/>
              <a:buChar char="§"/>
            </a:pPr>
            <a:r>
              <a:rPr lang="en-US" sz="2800" b="1" i="1" dirty="0">
                <a:latin typeface="+mn-lt"/>
                <a:ea typeface="Tahoma" panose="020B0604030504040204" pitchFamily="34" charset="0"/>
                <a:cs typeface="Cordia New" panose="020B0304020202020204" pitchFamily="34" charset="-34"/>
              </a:rPr>
              <a:t>Countries with exemplary planning practices</a:t>
            </a:r>
          </a:p>
          <a:p>
            <a:pPr marL="457200" indent="-457200" algn="just" fontAlgn="auto">
              <a:lnSpc>
                <a:spcPct val="175000"/>
              </a:lnSpc>
              <a:spcAft>
                <a:spcPts val="0"/>
              </a:spcAft>
              <a:buFont typeface="Wingdings" panose="05000000000000000000" pitchFamily="2" charset="2"/>
              <a:buChar char="§"/>
            </a:pPr>
            <a:r>
              <a:rPr lang="en-US" sz="2800" b="1" i="1" dirty="0">
                <a:latin typeface="+mn-lt"/>
                <a:ea typeface="Tahoma" panose="020B0604030504040204" pitchFamily="34" charset="0"/>
                <a:cs typeface="Cordia New" panose="020B0304020202020204" pitchFamily="34" charset="-34"/>
              </a:rPr>
              <a:t>Platform for peer-to-peer exchange</a:t>
            </a:r>
          </a:p>
          <a:p>
            <a:pPr marL="457200" indent="-457200" algn="just" fontAlgn="auto">
              <a:lnSpc>
                <a:spcPct val="175000"/>
              </a:lnSpc>
              <a:spcAft>
                <a:spcPts val="0"/>
              </a:spcAft>
              <a:buFont typeface="Wingdings" panose="05000000000000000000" pitchFamily="2" charset="2"/>
              <a:buChar char="§"/>
            </a:pPr>
            <a:r>
              <a:rPr lang="en-US" sz="2800" b="1" i="1" dirty="0">
                <a:latin typeface="+mn-lt"/>
                <a:ea typeface="Tahoma" panose="020B0604030504040204" pitchFamily="34" charset="0"/>
                <a:cs typeface="Cordia New" panose="020B0304020202020204" pitchFamily="34" charset="-34"/>
              </a:rPr>
              <a:t>Set the agenda for the community </a:t>
            </a:r>
          </a:p>
        </p:txBody>
      </p:sp>
      <p:pic>
        <p:nvPicPr>
          <p:cNvPr id="11" name="Picture 10">
            <a:extLst>
              <a:ext uri="{FF2B5EF4-FFF2-40B4-BE49-F238E27FC236}">
                <a16:creationId xmlns:a16="http://schemas.microsoft.com/office/drawing/2014/main" id="{3E38BFF9-EF68-3338-0256-435A76783C4A}"/>
              </a:ext>
            </a:extLst>
          </p:cNvPr>
          <p:cNvPicPr>
            <a:picLocks noChangeAspect="1"/>
          </p:cNvPicPr>
          <p:nvPr/>
        </p:nvPicPr>
        <p:blipFill>
          <a:blip r:embed="rId4"/>
          <a:stretch>
            <a:fillRect/>
          </a:stretch>
        </p:blipFill>
        <p:spPr>
          <a:xfrm>
            <a:off x="9985648" y="5872376"/>
            <a:ext cx="1942265" cy="533217"/>
          </a:xfrm>
          <a:prstGeom prst="rect">
            <a:avLst/>
          </a:prstGeom>
        </p:spPr>
      </p:pic>
    </p:spTree>
    <p:extLst>
      <p:ext uri="{BB962C8B-B14F-4D97-AF65-F5344CB8AC3E}">
        <p14:creationId xmlns:p14="http://schemas.microsoft.com/office/powerpoint/2010/main" val="309446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r>
              <a:rPr lang="en-US" sz="4000" dirty="0"/>
              <a:t>Energy planning mental model – original </a:t>
            </a:r>
            <a:endParaRPr lang="en-AE" sz="4000" dirty="0"/>
          </a:p>
        </p:txBody>
      </p:sp>
      <p:sp>
        <p:nvSpPr>
          <p:cNvPr id="5" name="Rectangle 4">
            <a:extLst>
              <a:ext uri="{FF2B5EF4-FFF2-40B4-BE49-F238E27FC236}">
                <a16:creationId xmlns:a16="http://schemas.microsoft.com/office/drawing/2014/main" id="{B94A83AF-CB4A-79ED-6377-ADADA0540F2F}"/>
              </a:ext>
            </a:extLst>
          </p:cNvPr>
          <p:cNvSpPr/>
          <p:nvPr/>
        </p:nvSpPr>
        <p:spPr>
          <a:xfrm>
            <a:off x="419527" y="1378246"/>
            <a:ext cx="8914973" cy="830997"/>
          </a:xfrm>
          <a:prstGeom prst="rect">
            <a:avLst/>
          </a:prstGeom>
        </p:spPr>
        <p:txBody>
          <a:bodyPr wrap="square" l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ea typeface="MS PGothic" panose="020B0600070205080204" pitchFamily="34" charset="-128"/>
                <a:cs typeface="Calibri" panose="020F0502020204030204" pitchFamily="34" charset="0"/>
              </a:rPr>
              <a:t>How are scenarios developed and used in the energy planning process </a:t>
            </a:r>
            <a:r>
              <a:rPr kumimoji="0" lang="en-US" sz="2400" b="1" i="0" u="none" strike="noStrike" kern="1200" cap="none" spc="0" normalizeH="0" baseline="0" noProof="0" dirty="0">
                <a:ln>
                  <a:noFill/>
                </a:ln>
                <a:effectLst/>
                <a:uLnTx/>
                <a:uFillTx/>
                <a:ea typeface="MS PGothic" panose="020B0600070205080204" pitchFamily="34" charset="-128"/>
                <a:cs typeface="Calibri" panose="020F0502020204030204" pitchFamily="34" charset="0"/>
              </a:rPr>
              <a:t>for government decision-making</a:t>
            </a:r>
            <a:r>
              <a:rPr kumimoji="0" lang="en-US" sz="2400" b="0" i="0" u="none" strike="noStrike" kern="1200" cap="none" spc="0" normalizeH="0" baseline="0" noProof="0" dirty="0">
                <a:ln>
                  <a:noFill/>
                </a:ln>
                <a:effectLst/>
                <a:uLnTx/>
                <a:uFillTx/>
                <a:ea typeface="MS PGothic" panose="020B0600070205080204" pitchFamily="34" charset="-128"/>
                <a:cs typeface="Calibri" panose="020F0502020204030204" pitchFamily="34" charset="0"/>
              </a:rPr>
              <a:t>?</a:t>
            </a:r>
            <a:endParaRPr kumimoji="0" lang="en-GB" sz="2400" b="0" i="0" u="none" strike="noStrike" kern="1200" cap="none" spc="0" normalizeH="0" baseline="0" noProof="0" dirty="0">
              <a:ln>
                <a:noFill/>
              </a:ln>
              <a:effectLst/>
              <a:uLnTx/>
              <a:uFillTx/>
              <a:ea typeface="MS PGothic" panose="020B0600070205080204" pitchFamily="34" charset="-128"/>
              <a:cs typeface="Calibri" panose="020F0502020204030204" pitchFamily="34" charset="0"/>
            </a:endParaRPr>
          </a:p>
        </p:txBody>
      </p:sp>
      <p:pic>
        <p:nvPicPr>
          <p:cNvPr id="7" name="Picture 6">
            <a:extLst>
              <a:ext uri="{FF2B5EF4-FFF2-40B4-BE49-F238E27FC236}">
                <a16:creationId xmlns:a16="http://schemas.microsoft.com/office/drawing/2014/main" id="{CCB8E1DE-C0DC-4330-5756-6A550B464BEB}"/>
              </a:ext>
            </a:extLst>
          </p:cNvPr>
          <p:cNvPicPr>
            <a:picLocks noChangeAspect="1"/>
          </p:cNvPicPr>
          <p:nvPr/>
        </p:nvPicPr>
        <p:blipFill rotWithShape="1">
          <a:blip r:embed="rId3"/>
          <a:srcRect t="14179"/>
          <a:stretch/>
        </p:blipFill>
        <p:spPr>
          <a:xfrm>
            <a:off x="252987" y="2591669"/>
            <a:ext cx="11415061" cy="2445487"/>
          </a:xfrm>
          <a:prstGeom prst="rect">
            <a:avLst/>
          </a:prstGeom>
        </p:spPr>
      </p:pic>
    </p:spTree>
    <p:extLst>
      <p:ext uri="{BB962C8B-B14F-4D97-AF65-F5344CB8AC3E}">
        <p14:creationId xmlns:p14="http://schemas.microsoft.com/office/powerpoint/2010/main" val="376727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r>
              <a:rPr lang="en-US" sz="4000" dirty="0"/>
              <a:t>Participation and communication</a:t>
            </a:r>
          </a:p>
        </p:txBody>
      </p:sp>
      <p:pic>
        <p:nvPicPr>
          <p:cNvPr id="5" name="Picture 4">
            <a:extLst>
              <a:ext uri="{FF2B5EF4-FFF2-40B4-BE49-F238E27FC236}">
                <a16:creationId xmlns:a16="http://schemas.microsoft.com/office/drawing/2014/main" id="{2C872343-13C5-2122-4881-6F7AC52B49B5}"/>
              </a:ext>
            </a:extLst>
          </p:cNvPr>
          <p:cNvPicPr>
            <a:picLocks noChangeAspect="1"/>
          </p:cNvPicPr>
          <p:nvPr/>
        </p:nvPicPr>
        <p:blipFill>
          <a:blip r:embed="rId3"/>
          <a:stretch>
            <a:fillRect/>
          </a:stretch>
        </p:blipFill>
        <p:spPr>
          <a:xfrm>
            <a:off x="150756" y="1975716"/>
            <a:ext cx="11510348" cy="2458732"/>
          </a:xfrm>
          <a:prstGeom prst="rect">
            <a:avLst/>
          </a:prstGeom>
        </p:spPr>
      </p:pic>
      <p:pic>
        <p:nvPicPr>
          <p:cNvPr id="7" name="Picture 6">
            <a:extLst>
              <a:ext uri="{FF2B5EF4-FFF2-40B4-BE49-F238E27FC236}">
                <a16:creationId xmlns:a16="http://schemas.microsoft.com/office/drawing/2014/main" id="{6EF9DFBE-6C18-04D6-3B9F-3FEF873D3DE5}"/>
              </a:ext>
            </a:extLst>
          </p:cNvPr>
          <p:cNvPicPr>
            <a:picLocks noChangeAspect="1"/>
          </p:cNvPicPr>
          <p:nvPr/>
        </p:nvPicPr>
        <p:blipFill>
          <a:blip r:embed="rId4"/>
          <a:stretch>
            <a:fillRect/>
          </a:stretch>
        </p:blipFill>
        <p:spPr>
          <a:xfrm>
            <a:off x="1684075" y="4428294"/>
            <a:ext cx="5080205" cy="1942432"/>
          </a:xfrm>
          <a:prstGeom prst="rect">
            <a:avLst/>
          </a:prstGeom>
        </p:spPr>
      </p:pic>
      <p:pic>
        <p:nvPicPr>
          <p:cNvPr id="8" name="Picture 7">
            <a:extLst>
              <a:ext uri="{FF2B5EF4-FFF2-40B4-BE49-F238E27FC236}">
                <a16:creationId xmlns:a16="http://schemas.microsoft.com/office/drawing/2014/main" id="{509BF8AB-BAC1-BDD1-4A7C-5AE533FBBD44}"/>
              </a:ext>
            </a:extLst>
          </p:cNvPr>
          <p:cNvPicPr>
            <a:picLocks noChangeAspect="1"/>
          </p:cNvPicPr>
          <p:nvPr/>
        </p:nvPicPr>
        <p:blipFill rotWithShape="1">
          <a:blip r:embed="rId5"/>
          <a:srcRect l="3742" t="5352"/>
          <a:stretch/>
        </p:blipFill>
        <p:spPr>
          <a:xfrm>
            <a:off x="6666128" y="4570253"/>
            <a:ext cx="3725920" cy="1800473"/>
          </a:xfrm>
          <a:prstGeom prst="rect">
            <a:avLst/>
          </a:prstGeom>
        </p:spPr>
      </p:pic>
      <p:sp>
        <p:nvSpPr>
          <p:cNvPr id="9" name="Rectangle 8">
            <a:extLst>
              <a:ext uri="{FF2B5EF4-FFF2-40B4-BE49-F238E27FC236}">
                <a16:creationId xmlns:a16="http://schemas.microsoft.com/office/drawing/2014/main" id="{2F7CB0A4-E19C-1C5F-F91F-32E5B992780D}"/>
              </a:ext>
            </a:extLst>
          </p:cNvPr>
          <p:cNvSpPr/>
          <p:nvPr/>
        </p:nvSpPr>
        <p:spPr>
          <a:xfrm>
            <a:off x="419527" y="1378246"/>
            <a:ext cx="5603495" cy="461665"/>
          </a:xfrm>
          <a:prstGeom prst="rect">
            <a:avLst/>
          </a:prstGeom>
        </p:spPr>
        <p:txBody>
          <a:bodyPr wrap="square" l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ea typeface="MS PGothic" panose="020B0600070205080204" pitchFamily="34" charset="-128"/>
                <a:cs typeface="Calibri" panose="020F0502020204030204" pitchFamily="34" charset="0"/>
              </a:rPr>
              <a:t>Modified energy planning mental model</a:t>
            </a:r>
            <a:endParaRPr kumimoji="0" lang="en-GB" sz="2400" b="0" i="0" u="none" strike="noStrike" kern="1200" cap="none" spc="0" normalizeH="0" baseline="0" noProof="0" dirty="0">
              <a:ln>
                <a:noFill/>
              </a:ln>
              <a:effectLst/>
              <a:uLnTx/>
              <a:uFillTx/>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94735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pPr marL="457200" rtl="1" fontAlgn="auto">
              <a:spcBef>
                <a:spcPts val="0"/>
              </a:spcBef>
              <a:spcAft>
                <a:spcPts val="0"/>
              </a:spcAft>
              <a:tabLst>
                <a:tab pos="342900" algn="l"/>
              </a:tabLst>
              <a:defRPr/>
            </a:pPr>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Why participation and communication</a:t>
            </a:r>
          </a:p>
        </p:txBody>
      </p:sp>
      <p:sp>
        <p:nvSpPr>
          <p:cNvPr id="5" name="TextBox 4">
            <a:extLst>
              <a:ext uri="{FF2B5EF4-FFF2-40B4-BE49-F238E27FC236}">
                <a16:creationId xmlns:a16="http://schemas.microsoft.com/office/drawing/2014/main" id="{631EA7B3-EA08-F350-512D-2DA7AC64FE43}"/>
              </a:ext>
            </a:extLst>
          </p:cNvPr>
          <p:cNvSpPr txBox="1"/>
          <p:nvPr/>
        </p:nvSpPr>
        <p:spPr>
          <a:xfrm>
            <a:off x="1078879" y="4475178"/>
            <a:ext cx="10124661" cy="1923604"/>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endParaRPr lang="en-GB" b="1" dirty="0"/>
          </a:p>
          <a:p>
            <a:endParaRPr lang="en-GB" sz="2000" b="1" dirty="0"/>
          </a:p>
          <a:p>
            <a:r>
              <a:rPr lang="en-GB" sz="2000" b="1" dirty="0"/>
              <a:t>Featured case studies</a:t>
            </a:r>
          </a:p>
          <a:p>
            <a:endParaRPr lang="en-GB" sz="2000" b="1" dirty="0"/>
          </a:p>
          <a:p>
            <a:endParaRPr lang="en-GB" sz="2000" b="1" dirty="0"/>
          </a:p>
          <a:p>
            <a:endParaRPr lang="en-GB" sz="700" b="1" dirty="0"/>
          </a:p>
          <a:p>
            <a:endParaRPr lang="en-GB" sz="1400" b="1" dirty="0"/>
          </a:p>
        </p:txBody>
      </p:sp>
      <p:sp>
        <p:nvSpPr>
          <p:cNvPr id="7" name="Title 1">
            <a:extLst>
              <a:ext uri="{FF2B5EF4-FFF2-40B4-BE49-F238E27FC236}">
                <a16:creationId xmlns:a16="http://schemas.microsoft.com/office/drawing/2014/main" id="{454015A5-FBC9-D30B-C2BC-41F9ECFFA7AC}"/>
              </a:ext>
            </a:extLst>
          </p:cNvPr>
          <p:cNvSpPr txBox="1">
            <a:spLocks/>
          </p:cNvSpPr>
          <p:nvPr/>
        </p:nvSpPr>
        <p:spPr>
          <a:xfrm>
            <a:off x="178837" y="877556"/>
            <a:ext cx="11579065" cy="55252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auto">
              <a:lnSpc>
                <a:spcPct val="150000"/>
              </a:lnSpc>
              <a:spcAft>
                <a:spcPts val="0"/>
              </a:spcAft>
            </a:pPr>
            <a:r>
              <a:rPr lang="en-US" sz="2600" dirty="0">
                <a:latin typeface="+mn-lt"/>
                <a:ea typeface="Tahoma" panose="020B0604030504040204" pitchFamily="34" charset="0"/>
                <a:cs typeface="Cordia New" panose="020B0304020202020204" pitchFamily="34" charset="-34"/>
              </a:rPr>
              <a:t>Participatory energy planning is crucial for a sustainable, inclusive energy future due to its ability to:</a:t>
            </a:r>
          </a:p>
          <a:p>
            <a:pPr marL="342900" indent="-342900" algn="just" fontAlgn="auto">
              <a:lnSpc>
                <a:spcPct val="150000"/>
              </a:lnSpc>
              <a:spcAft>
                <a:spcPts val="0"/>
              </a:spcAft>
              <a:buFont typeface="Arial" panose="020B0604020202020204" pitchFamily="34" charset="0"/>
              <a:buChar char="•"/>
            </a:pPr>
            <a:r>
              <a:rPr lang="en-US" sz="2400" b="1" i="1" dirty="0">
                <a:latin typeface="+mn-lt"/>
                <a:ea typeface="Tahoma" panose="020B0604030504040204" pitchFamily="34" charset="0"/>
                <a:cs typeface="Cordia New" panose="020B0304020202020204" pitchFamily="34" charset="-34"/>
              </a:rPr>
              <a:t>Build trust </a:t>
            </a:r>
            <a:r>
              <a:rPr lang="en-US" sz="2400" i="1" dirty="0">
                <a:latin typeface="+mn-lt"/>
                <a:ea typeface="Tahoma" panose="020B0604030504040204" pitchFamily="34" charset="0"/>
                <a:cs typeface="Cordia New" panose="020B0304020202020204" pitchFamily="34" charset="-34"/>
              </a:rPr>
              <a:t>among stakeholders and increase </a:t>
            </a:r>
            <a:r>
              <a:rPr lang="en-US" sz="2400" b="1" i="1" dirty="0">
                <a:latin typeface="+mn-lt"/>
                <a:ea typeface="Tahoma" panose="020B0604030504040204" pitchFamily="34" charset="0"/>
                <a:cs typeface="Cordia New" panose="020B0304020202020204" pitchFamily="34" charset="-34"/>
              </a:rPr>
              <a:t>legitimacy</a:t>
            </a:r>
            <a:r>
              <a:rPr lang="en-US" sz="2400" i="1" dirty="0">
                <a:latin typeface="+mn-lt"/>
                <a:ea typeface="Tahoma" panose="020B0604030504040204" pitchFamily="34" charset="0"/>
                <a:cs typeface="Cordia New" panose="020B0304020202020204" pitchFamily="34" charset="-34"/>
              </a:rPr>
              <a:t> of plans.</a:t>
            </a:r>
          </a:p>
          <a:p>
            <a:pPr marL="342900" indent="-342900" algn="just" fontAlgn="auto">
              <a:lnSpc>
                <a:spcPct val="150000"/>
              </a:lnSpc>
              <a:spcAft>
                <a:spcPts val="0"/>
              </a:spcAft>
              <a:buFont typeface="Arial" panose="020B0604020202020204" pitchFamily="34" charset="0"/>
              <a:buChar char="•"/>
            </a:pPr>
            <a:r>
              <a:rPr lang="en-US" sz="2400" i="1" dirty="0">
                <a:latin typeface="+mn-lt"/>
                <a:ea typeface="Tahoma" panose="020B0604030504040204" pitchFamily="34" charset="0"/>
                <a:cs typeface="Cordia New" panose="020B0304020202020204" pitchFamily="34" charset="-34"/>
              </a:rPr>
              <a:t>Ensure policies are </a:t>
            </a:r>
            <a:r>
              <a:rPr lang="en-US" sz="2400" b="1" i="1" dirty="0">
                <a:latin typeface="+mn-lt"/>
                <a:ea typeface="Tahoma" panose="020B0604030504040204" pitchFamily="34" charset="0"/>
                <a:cs typeface="Cordia New" panose="020B0304020202020204" pitchFamily="34" charset="-34"/>
              </a:rPr>
              <a:t>equitable</a:t>
            </a:r>
            <a:r>
              <a:rPr lang="en-US" sz="2400" i="1" dirty="0">
                <a:latin typeface="+mn-lt"/>
                <a:ea typeface="Tahoma" panose="020B0604030504040204" pitchFamily="34" charset="0"/>
                <a:cs typeface="Cordia New" panose="020B0304020202020204" pitchFamily="34" charset="-34"/>
              </a:rPr>
              <a:t> and mindful of all stakeholders' needs.</a:t>
            </a:r>
          </a:p>
          <a:p>
            <a:pPr marL="342900" indent="-342900" algn="just" fontAlgn="auto">
              <a:lnSpc>
                <a:spcPct val="150000"/>
              </a:lnSpc>
              <a:spcAft>
                <a:spcPts val="0"/>
              </a:spcAft>
              <a:buFont typeface="Arial" panose="020B0604020202020204" pitchFamily="34" charset="0"/>
              <a:buChar char="•"/>
            </a:pPr>
            <a:r>
              <a:rPr lang="en-US" sz="2400" b="1" i="1" dirty="0">
                <a:latin typeface="+mn-lt"/>
                <a:ea typeface="Tahoma" panose="020B0604030504040204" pitchFamily="34" charset="0"/>
                <a:cs typeface="Cordia New" panose="020B0304020202020204" pitchFamily="34" charset="-34"/>
              </a:rPr>
              <a:t>Communicate</a:t>
            </a:r>
            <a:r>
              <a:rPr lang="en-US" sz="2400" i="1" dirty="0">
                <a:latin typeface="+mn-lt"/>
                <a:ea typeface="Tahoma" panose="020B0604030504040204" pitchFamily="34" charset="0"/>
                <a:cs typeface="Cordia New" panose="020B0304020202020204" pitchFamily="34" charset="-34"/>
              </a:rPr>
              <a:t> clear insights about the </a:t>
            </a:r>
            <a:r>
              <a:rPr lang="en-US" sz="2400" b="1" i="1" dirty="0">
                <a:latin typeface="+mn-lt"/>
                <a:ea typeface="Tahoma" panose="020B0604030504040204" pitchFamily="34" charset="0"/>
                <a:cs typeface="Cordia New" panose="020B0304020202020204" pitchFamily="34" charset="-34"/>
              </a:rPr>
              <a:t>assumptions, outcomes, and compromises</a:t>
            </a:r>
            <a:r>
              <a:rPr lang="en-US" sz="2400" i="1" dirty="0">
                <a:latin typeface="+mn-lt"/>
                <a:ea typeface="Tahoma" panose="020B0604030504040204" pitchFamily="34" charset="0"/>
                <a:cs typeface="Cordia New" panose="020B0304020202020204" pitchFamily="34" charset="-34"/>
              </a:rPr>
              <a:t> in policy decisions.</a:t>
            </a:r>
          </a:p>
        </p:txBody>
      </p:sp>
      <p:pic>
        <p:nvPicPr>
          <p:cNvPr id="8" name="Picture 7" descr="A red white and blue flag&#10;&#10;Description automatically generated">
            <a:extLst>
              <a:ext uri="{FF2B5EF4-FFF2-40B4-BE49-F238E27FC236}">
                <a16:creationId xmlns:a16="http://schemas.microsoft.com/office/drawing/2014/main" id="{951A9A3B-12F8-5B2A-F7C0-CC77BD50E3BB}"/>
              </a:ext>
            </a:extLst>
          </p:cNvPr>
          <p:cNvPicPr>
            <a:picLocks noChangeAspect="1"/>
          </p:cNvPicPr>
          <p:nvPr/>
        </p:nvPicPr>
        <p:blipFill rotWithShape="1">
          <a:blip r:embed="rId3">
            <a:extLst>
              <a:ext uri="{28A0092B-C50C-407E-A947-70E740481C1C}">
                <a14:useLocalDpi xmlns:a14="http://schemas.microsoft.com/office/drawing/2010/main" val="0"/>
              </a:ext>
            </a:extLst>
          </a:blip>
          <a:srcRect t="13473" b="13194"/>
          <a:stretch/>
        </p:blipFill>
        <p:spPr>
          <a:xfrm>
            <a:off x="4064514" y="4682796"/>
            <a:ext cx="937835" cy="687746"/>
          </a:xfrm>
          <a:prstGeom prst="rect">
            <a:avLst/>
          </a:prstGeom>
        </p:spPr>
      </p:pic>
      <p:pic>
        <p:nvPicPr>
          <p:cNvPr id="9" name="Picture 8" descr="A flag with a black star&#10;&#10;Description automatically generated">
            <a:extLst>
              <a:ext uri="{FF2B5EF4-FFF2-40B4-BE49-F238E27FC236}">
                <a16:creationId xmlns:a16="http://schemas.microsoft.com/office/drawing/2014/main" id="{ABFE2117-2B7B-0C5A-D3A3-ABE64608E9EC}"/>
              </a:ext>
            </a:extLst>
          </p:cNvPr>
          <p:cNvPicPr>
            <a:picLocks noChangeAspect="1"/>
          </p:cNvPicPr>
          <p:nvPr/>
        </p:nvPicPr>
        <p:blipFill rotWithShape="1">
          <a:blip r:embed="rId4">
            <a:extLst>
              <a:ext uri="{28A0092B-C50C-407E-A947-70E740481C1C}">
                <a14:useLocalDpi xmlns:a14="http://schemas.microsoft.com/office/drawing/2010/main" val="0"/>
              </a:ext>
            </a:extLst>
          </a:blip>
          <a:srcRect t="12778" b="13194"/>
          <a:stretch/>
        </p:blipFill>
        <p:spPr>
          <a:xfrm>
            <a:off x="4074480" y="5550429"/>
            <a:ext cx="929039" cy="687746"/>
          </a:xfrm>
          <a:prstGeom prst="rect">
            <a:avLst/>
          </a:prstGeom>
        </p:spPr>
      </p:pic>
      <p:pic>
        <p:nvPicPr>
          <p:cNvPr id="10" name="Picture 9" descr="A flag with a green leaf and a yellow outline&#10;&#10;Description automatically generated">
            <a:extLst>
              <a:ext uri="{FF2B5EF4-FFF2-40B4-BE49-F238E27FC236}">
                <a16:creationId xmlns:a16="http://schemas.microsoft.com/office/drawing/2014/main" id="{D64803F8-8BBF-45EC-ACAE-84CDC4292B60}"/>
              </a:ext>
            </a:extLst>
          </p:cNvPr>
          <p:cNvPicPr>
            <a:picLocks noChangeAspect="1"/>
          </p:cNvPicPr>
          <p:nvPr/>
        </p:nvPicPr>
        <p:blipFill rotWithShape="1">
          <a:blip r:embed="rId5">
            <a:extLst>
              <a:ext uri="{28A0092B-C50C-407E-A947-70E740481C1C}">
                <a14:useLocalDpi xmlns:a14="http://schemas.microsoft.com/office/drawing/2010/main" val="0"/>
              </a:ext>
            </a:extLst>
          </a:blip>
          <a:srcRect t="13333" b="13333"/>
          <a:stretch/>
        </p:blipFill>
        <p:spPr>
          <a:xfrm>
            <a:off x="5410579" y="4682796"/>
            <a:ext cx="937836" cy="687746"/>
          </a:xfrm>
          <a:prstGeom prst="rect">
            <a:avLst/>
          </a:prstGeom>
        </p:spPr>
      </p:pic>
      <p:pic>
        <p:nvPicPr>
          <p:cNvPr id="11" name="Picture 10" descr="A red white and blue flag&#10;&#10;Description automatically generated">
            <a:extLst>
              <a:ext uri="{FF2B5EF4-FFF2-40B4-BE49-F238E27FC236}">
                <a16:creationId xmlns:a16="http://schemas.microsoft.com/office/drawing/2014/main" id="{82114EE1-DD9C-7202-713A-BAB4D1FE8223}"/>
              </a:ext>
            </a:extLst>
          </p:cNvPr>
          <p:cNvPicPr>
            <a:picLocks noChangeAspect="1"/>
          </p:cNvPicPr>
          <p:nvPr/>
        </p:nvPicPr>
        <p:blipFill rotWithShape="1">
          <a:blip r:embed="rId6">
            <a:extLst>
              <a:ext uri="{28A0092B-C50C-407E-A947-70E740481C1C}">
                <a14:useLocalDpi xmlns:a14="http://schemas.microsoft.com/office/drawing/2010/main" val="0"/>
              </a:ext>
            </a:extLst>
          </a:blip>
          <a:srcRect t="13222" b="13222"/>
          <a:stretch/>
        </p:blipFill>
        <p:spPr>
          <a:xfrm>
            <a:off x="5395875" y="5550429"/>
            <a:ext cx="934999" cy="687746"/>
          </a:xfrm>
          <a:prstGeom prst="rect">
            <a:avLst/>
          </a:prstGeom>
        </p:spPr>
      </p:pic>
      <p:pic>
        <p:nvPicPr>
          <p:cNvPr id="12" name="Picture 11" descr="A flag of united arab emirates&#10;&#10;Description automatically generated">
            <a:extLst>
              <a:ext uri="{FF2B5EF4-FFF2-40B4-BE49-F238E27FC236}">
                <a16:creationId xmlns:a16="http://schemas.microsoft.com/office/drawing/2014/main" id="{EC223359-BA3F-4F8A-48BE-A6772F3053F9}"/>
              </a:ext>
            </a:extLst>
          </p:cNvPr>
          <p:cNvPicPr>
            <a:picLocks noChangeAspect="1"/>
          </p:cNvPicPr>
          <p:nvPr/>
        </p:nvPicPr>
        <p:blipFill rotWithShape="1">
          <a:blip r:embed="rId7">
            <a:extLst>
              <a:ext uri="{28A0092B-C50C-407E-A947-70E740481C1C}">
                <a14:useLocalDpi xmlns:a14="http://schemas.microsoft.com/office/drawing/2010/main" val="0"/>
              </a:ext>
            </a:extLst>
          </a:blip>
          <a:srcRect t="13222" b="13222"/>
          <a:stretch/>
        </p:blipFill>
        <p:spPr>
          <a:xfrm>
            <a:off x="6795841" y="4682796"/>
            <a:ext cx="934998" cy="687746"/>
          </a:xfrm>
          <a:prstGeom prst="rect">
            <a:avLst/>
          </a:prstGeom>
        </p:spPr>
      </p:pic>
      <p:pic>
        <p:nvPicPr>
          <p:cNvPr id="13" name="Picture 12" descr="A blue and white flag&#10;&#10;Description automatically generated">
            <a:extLst>
              <a:ext uri="{FF2B5EF4-FFF2-40B4-BE49-F238E27FC236}">
                <a16:creationId xmlns:a16="http://schemas.microsoft.com/office/drawing/2014/main" id="{CEE4301D-B1B3-F1F4-C1AD-0A7BF81DF58C}"/>
              </a:ext>
            </a:extLst>
          </p:cNvPr>
          <p:cNvPicPr>
            <a:picLocks noChangeAspect="1"/>
          </p:cNvPicPr>
          <p:nvPr/>
        </p:nvPicPr>
        <p:blipFill rotWithShape="1">
          <a:blip r:embed="rId8">
            <a:extLst>
              <a:ext uri="{28A0092B-C50C-407E-A947-70E740481C1C}">
                <a14:useLocalDpi xmlns:a14="http://schemas.microsoft.com/office/drawing/2010/main" val="0"/>
              </a:ext>
            </a:extLst>
          </a:blip>
          <a:srcRect t="22500" b="9722"/>
          <a:stretch/>
        </p:blipFill>
        <p:spPr>
          <a:xfrm>
            <a:off x="6811513" y="5550429"/>
            <a:ext cx="1014707" cy="687746"/>
          </a:xfrm>
          <a:prstGeom prst="rect">
            <a:avLst/>
          </a:prstGeom>
        </p:spPr>
      </p:pic>
      <p:pic>
        <p:nvPicPr>
          <p:cNvPr id="14" name="Picture 13" descr="A red and white flag with a leaf&#10;&#10;Description automatically generated">
            <a:extLst>
              <a:ext uri="{FF2B5EF4-FFF2-40B4-BE49-F238E27FC236}">
                <a16:creationId xmlns:a16="http://schemas.microsoft.com/office/drawing/2014/main" id="{50463326-0554-93E2-5E35-A521B74A0826}"/>
              </a:ext>
            </a:extLst>
          </p:cNvPr>
          <p:cNvPicPr>
            <a:picLocks noChangeAspect="1"/>
          </p:cNvPicPr>
          <p:nvPr/>
        </p:nvPicPr>
        <p:blipFill rotWithShape="1">
          <a:blip r:embed="rId9">
            <a:extLst>
              <a:ext uri="{28A0092B-C50C-407E-A947-70E740481C1C}">
                <a14:useLocalDpi xmlns:a14="http://schemas.microsoft.com/office/drawing/2010/main" val="0"/>
              </a:ext>
            </a:extLst>
          </a:blip>
          <a:srcRect t="22778" b="4028"/>
          <a:stretch/>
        </p:blipFill>
        <p:spPr>
          <a:xfrm>
            <a:off x="8240641" y="5550429"/>
            <a:ext cx="939615" cy="687746"/>
          </a:xfrm>
          <a:prstGeom prst="rect">
            <a:avLst/>
          </a:prstGeom>
        </p:spPr>
      </p:pic>
      <p:pic>
        <p:nvPicPr>
          <p:cNvPr id="15" name="Picture 14" descr="A flag of belgium with a black background&#10;&#10;Description automatically generated">
            <a:extLst>
              <a:ext uri="{FF2B5EF4-FFF2-40B4-BE49-F238E27FC236}">
                <a16:creationId xmlns:a16="http://schemas.microsoft.com/office/drawing/2014/main" id="{F74335C1-1675-EC99-FC57-B8F8F1459949}"/>
              </a:ext>
            </a:extLst>
          </p:cNvPr>
          <p:cNvPicPr>
            <a:picLocks noChangeAspect="1"/>
          </p:cNvPicPr>
          <p:nvPr/>
        </p:nvPicPr>
        <p:blipFill rotWithShape="1">
          <a:blip r:embed="rId10">
            <a:extLst>
              <a:ext uri="{28A0092B-C50C-407E-A947-70E740481C1C}">
                <a14:useLocalDpi xmlns:a14="http://schemas.microsoft.com/office/drawing/2010/main" val="0"/>
              </a:ext>
            </a:extLst>
          </a:blip>
          <a:srcRect t="12687" b="13222"/>
          <a:stretch/>
        </p:blipFill>
        <p:spPr>
          <a:xfrm>
            <a:off x="8238406" y="4682796"/>
            <a:ext cx="928244" cy="687746"/>
          </a:xfrm>
          <a:prstGeom prst="rect">
            <a:avLst/>
          </a:prstGeom>
        </p:spPr>
      </p:pic>
      <p:pic>
        <p:nvPicPr>
          <p:cNvPr id="16" name="Picture 15" descr="A red white and black flag&#10;&#10;Description automatically generated">
            <a:extLst>
              <a:ext uri="{FF2B5EF4-FFF2-40B4-BE49-F238E27FC236}">
                <a16:creationId xmlns:a16="http://schemas.microsoft.com/office/drawing/2014/main" id="{E970F411-484D-12BC-517E-DA09A872D946}"/>
              </a:ext>
            </a:extLst>
          </p:cNvPr>
          <p:cNvPicPr>
            <a:picLocks noChangeAspect="1"/>
          </p:cNvPicPr>
          <p:nvPr/>
        </p:nvPicPr>
        <p:blipFill rotWithShape="1">
          <a:blip r:embed="rId11">
            <a:extLst>
              <a:ext uri="{28A0092B-C50C-407E-A947-70E740481C1C}">
                <a14:useLocalDpi xmlns:a14="http://schemas.microsoft.com/office/drawing/2010/main" val="0"/>
              </a:ext>
            </a:extLst>
          </a:blip>
          <a:srcRect t="16401" b="9184"/>
          <a:stretch/>
        </p:blipFill>
        <p:spPr>
          <a:xfrm>
            <a:off x="9575335" y="4682796"/>
            <a:ext cx="924193" cy="687746"/>
          </a:xfrm>
          <a:prstGeom prst="rect">
            <a:avLst/>
          </a:prstGeom>
        </p:spPr>
      </p:pic>
    </p:spTree>
    <p:extLst>
      <p:ext uri="{BB962C8B-B14F-4D97-AF65-F5344CB8AC3E}">
        <p14:creationId xmlns:p14="http://schemas.microsoft.com/office/powerpoint/2010/main" val="391487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pPr marL="457200" rtl="1" fontAlgn="auto">
              <a:spcBef>
                <a:spcPts val="0"/>
              </a:spcBef>
              <a:spcAft>
                <a:spcPts val="0"/>
              </a:spcAft>
              <a:tabLst>
                <a:tab pos="342900" algn="l"/>
              </a:tabLst>
              <a:defRPr/>
            </a:pPr>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Panel discussion 1</a:t>
            </a:r>
          </a:p>
        </p:txBody>
      </p:sp>
      <p:sp>
        <p:nvSpPr>
          <p:cNvPr id="5" name="Title 1">
            <a:extLst>
              <a:ext uri="{FF2B5EF4-FFF2-40B4-BE49-F238E27FC236}">
                <a16:creationId xmlns:a16="http://schemas.microsoft.com/office/drawing/2014/main" id="{E4838BE6-0A0D-7BAA-23F7-418FA141D670}"/>
              </a:ext>
            </a:extLst>
          </p:cNvPr>
          <p:cNvSpPr txBox="1">
            <a:spLocks/>
          </p:cNvSpPr>
          <p:nvPr/>
        </p:nvSpPr>
        <p:spPr>
          <a:xfrm>
            <a:off x="331236" y="1006151"/>
            <a:ext cx="11479764" cy="5334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fontAlgn="auto">
              <a:lnSpc>
                <a:spcPct val="150000"/>
              </a:lnSpc>
              <a:spcAft>
                <a:spcPts val="0"/>
              </a:spcAft>
              <a:buFont typeface="Wingdings" panose="05000000000000000000" pitchFamily="2" charset="2"/>
              <a:buChar char="§"/>
            </a:pPr>
            <a:r>
              <a:rPr lang="en-US" sz="3200" b="1" i="1" dirty="0">
                <a:latin typeface="+mn-lt"/>
                <a:ea typeface="Tahoma" panose="020B0604030504040204" pitchFamily="34" charset="0"/>
                <a:cs typeface="Cordia New" panose="020B0304020202020204" pitchFamily="34" charset="-34"/>
              </a:rPr>
              <a:t>Ms. Elfriede-Anna More.  </a:t>
            </a:r>
            <a:r>
              <a:rPr lang="en-US" sz="3200" dirty="0">
                <a:latin typeface="+mn-lt"/>
                <a:ea typeface="Tahoma" panose="020B0604030504040204" pitchFamily="34" charset="0"/>
                <a:cs typeface="Cordia New" panose="020B0304020202020204" pitchFamily="34" charset="-34"/>
              </a:rPr>
              <a:t>Head of Department of International Climate, Environment and Energy Affairs. Federal Ministry for Climate Action, Environment, Energy, Mobility, Innovation and Technology</a:t>
            </a:r>
            <a:r>
              <a:rPr lang="en-US" sz="3200" b="1" dirty="0">
                <a:latin typeface="+mn-lt"/>
                <a:ea typeface="Tahoma" panose="020B0604030504040204" pitchFamily="34" charset="0"/>
                <a:cs typeface="Cordia New" panose="020B0304020202020204" pitchFamily="34" charset="-34"/>
              </a:rPr>
              <a:t>. Austria.</a:t>
            </a:r>
          </a:p>
          <a:p>
            <a:pPr marL="457200" indent="-457200" fontAlgn="auto">
              <a:lnSpc>
                <a:spcPct val="150000"/>
              </a:lnSpc>
              <a:spcAft>
                <a:spcPts val="0"/>
              </a:spcAft>
              <a:buFont typeface="Wingdings" panose="05000000000000000000" pitchFamily="2" charset="2"/>
              <a:buChar char="§"/>
            </a:pPr>
            <a:r>
              <a:rPr lang="en-US" sz="3200" b="1" i="1" dirty="0">
                <a:latin typeface="+mn-lt"/>
                <a:ea typeface="Tahoma" panose="020B0604030504040204" pitchFamily="34" charset="0"/>
                <a:cs typeface="Cordia New" panose="020B0304020202020204" pitchFamily="34" charset="-34"/>
              </a:rPr>
              <a:t>Mr.  Jean-Philippe Bernier.</a:t>
            </a:r>
            <a:r>
              <a:rPr lang="en-US" sz="3200" b="1" dirty="0">
                <a:latin typeface="+mn-lt"/>
                <a:ea typeface="Tahoma" panose="020B0604030504040204" pitchFamily="34" charset="0"/>
                <a:cs typeface="Cordia New" panose="020B0304020202020204" pitchFamily="34" charset="-34"/>
              </a:rPr>
              <a:t> </a:t>
            </a:r>
            <a:r>
              <a:rPr lang="en-US" sz="3200" dirty="0">
                <a:latin typeface="+mn-lt"/>
                <a:ea typeface="Tahoma" panose="020B0604030504040204" pitchFamily="34" charset="0"/>
                <a:cs typeface="Cordia New" panose="020B0304020202020204" pitchFamily="34" charset="-34"/>
              </a:rPr>
              <a:t>Deputy Director Renewable Energy. Natural Resources </a:t>
            </a:r>
            <a:r>
              <a:rPr lang="en-US" sz="3200" b="1" dirty="0">
                <a:latin typeface="+mn-lt"/>
                <a:ea typeface="Tahoma" panose="020B0604030504040204" pitchFamily="34" charset="0"/>
                <a:cs typeface="Cordia New" panose="020B0304020202020204" pitchFamily="34" charset="-34"/>
              </a:rPr>
              <a:t>Canada.</a:t>
            </a:r>
          </a:p>
        </p:txBody>
      </p:sp>
    </p:spTree>
    <p:extLst>
      <p:ext uri="{BB962C8B-B14F-4D97-AF65-F5344CB8AC3E}">
        <p14:creationId xmlns:p14="http://schemas.microsoft.com/office/powerpoint/2010/main" val="388866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EF44489-A58E-BE44-6E3E-A543F0BBBBB4}"/>
              </a:ext>
            </a:extLst>
          </p:cNvPr>
          <p:cNvSpPr>
            <a:spLocks noGrp="1"/>
          </p:cNvSpPr>
          <p:nvPr>
            <p:ph type="title"/>
          </p:nvPr>
        </p:nvSpPr>
        <p:spPr>
          <a:xfrm>
            <a:off x="263352" y="203968"/>
            <a:ext cx="9722296" cy="563198"/>
          </a:xfrm>
        </p:spPr>
        <p:txBody>
          <a:bodyPr/>
          <a:lstStyle/>
          <a:p>
            <a:pPr marL="457200" rtl="1" fontAlgn="auto">
              <a:spcBef>
                <a:spcPts val="0"/>
              </a:spcBef>
              <a:spcAft>
                <a:spcPts val="0"/>
              </a:spcAft>
              <a:tabLst>
                <a:tab pos="342900" algn="l"/>
              </a:tabLst>
              <a:defRPr/>
            </a:pPr>
            <a:r>
              <a:rPr lang="en-US" sz="4000" b="1" kern="0" dirty="0">
                <a:solidFill>
                  <a:srgbClr val="006699"/>
                </a:solidFill>
                <a:latin typeface="Calibri" panose="020F0502020204030204" pitchFamily="34" charset="0"/>
                <a:ea typeface="Segoe UI Symbol" pitchFamily="34" charset="0"/>
                <a:cs typeface="Calibri" panose="020F0502020204030204" pitchFamily="34" charset="0"/>
              </a:rPr>
              <a:t>Session 2</a:t>
            </a:r>
          </a:p>
        </p:txBody>
      </p:sp>
      <p:sp>
        <p:nvSpPr>
          <p:cNvPr id="5" name="Oval 4">
            <a:extLst>
              <a:ext uri="{FF2B5EF4-FFF2-40B4-BE49-F238E27FC236}">
                <a16:creationId xmlns:a16="http://schemas.microsoft.com/office/drawing/2014/main" id="{EDCDE5B7-0A76-5FF4-06A6-DB1C3604808E}"/>
              </a:ext>
            </a:extLst>
          </p:cNvPr>
          <p:cNvSpPr/>
          <p:nvPr/>
        </p:nvSpPr>
        <p:spPr>
          <a:xfrm>
            <a:off x="1170781" y="1171723"/>
            <a:ext cx="3200400" cy="3200400"/>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AC6CE6B-8DBA-D95A-4110-D83A3FB7090A}"/>
              </a:ext>
            </a:extLst>
          </p:cNvPr>
          <p:cNvSpPr txBox="1"/>
          <p:nvPr/>
        </p:nvSpPr>
        <p:spPr>
          <a:xfrm>
            <a:off x="165529" y="4419600"/>
            <a:ext cx="5473271" cy="1653914"/>
          </a:xfrm>
          <a:prstGeom prst="rect">
            <a:avLst/>
          </a:prstGeom>
          <a:noFill/>
        </p:spPr>
        <p:txBody>
          <a:bodyPr wrap="square">
            <a:spAutoFit/>
          </a:bodyPr>
          <a:lstStyle/>
          <a:p>
            <a:pPr marL="0" marR="0" algn="ctr">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Calibri" panose="020F0502020204030204" pitchFamily="34" charset="0"/>
              </a:rPr>
              <a:t>Juan Jose Garcia</a:t>
            </a:r>
          </a:p>
          <a:p>
            <a:pPr marL="0" marR="0" algn="ctr">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Calibri" panose="020F0502020204030204" pitchFamily="34" charset="0"/>
              </a:rPr>
              <a:t>Programme Officer</a:t>
            </a:r>
          </a:p>
          <a:p>
            <a:pPr marL="0" marR="0" algn="ctr">
              <a:lnSpc>
                <a:spcPct val="115000"/>
              </a:lnSpc>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Clean Energy Transition Scenarios</a:t>
            </a:r>
          </a:p>
        </p:txBody>
      </p:sp>
      <p:sp>
        <p:nvSpPr>
          <p:cNvPr id="8" name="Title 1">
            <a:extLst>
              <a:ext uri="{FF2B5EF4-FFF2-40B4-BE49-F238E27FC236}">
                <a16:creationId xmlns:a16="http://schemas.microsoft.com/office/drawing/2014/main" id="{B37E8AA2-2C0B-3493-69BD-D94BFB5C5A7E}"/>
              </a:ext>
            </a:extLst>
          </p:cNvPr>
          <p:cNvSpPr txBox="1">
            <a:spLocks/>
          </p:cNvSpPr>
          <p:nvPr/>
        </p:nvSpPr>
        <p:spPr>
          <a:xfrm>
            <a:off x="5715000" y="1295400"/>
            <a:ext cx="5992019" cy="46575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14000"/>
              </a:lnSpc>
              <a:spcAft>
                <a:spcPts val="0"/>
              </a:spcAft>
            </a:pPr>
            <a:r>
              <a:rPr lang="en-US" sz="4000" b="1" dirty="0">
                <a:solidFill>
                  <a:srgbClr val="006092"/>
                </a:solidFill>
                <a:latin typeface="+mn-lt"/>
                <a:ea typeface="Tahoma" panose="020B0604030504040204" pitchFamily="34" charset="0"/>
                <a:cs typeface="Cordia New" panose="020B0304020202020204" pitchFamily="34" charset="-34"/>
              </a:rPr>
              <a:t>Scene-setting: </a:t>
            </a:r>
          </a:p>
          <a:p>
            <a:pPr algn="ctr" fontAlgn="auto">
              <a:lnSpc>
                <a:spcPct val="114000"/>
              </a:lnSpc>
              <a:spcAft>
                <a:spcPts val="0"/>
              </a:spcAft>
            </a:pPr>
            <a:r>
              <a:rPr lang="en-US" sz="3500" dirty="0">
                <a:solidFill>
                  <a:srgbClr val="006092"/>
                </a:solidFill>
                <a:latin typeface="+mn-lt"/>
                <a:ea typeface="Tahoma" panose="020B0604030504040204" pitchFamily="34" charset="0"/>
                <a:cs typeface="Cordia New" panose="020B0304020202020204" pitchFamily="34" charset="-34"/>
              </a:rPr>
              <a:t>Mobilizing finances with strategic, cross-governmental energy planning processes </a:t>
            </a:r>
            <a:endParaRPr lang="en-US" sz="3500" i="1" dirty="0">
              <a:solidFill>
                <a:srgbClr val="006092"/>
              </a:solidFill>
              <a:latin typeface="+mn-lt"/>
              <a:ea typeface="Tahoma" panose="020B0604030504040204" pitchFamily="34" charset="0"/>
              <a:cs typeface="Cordia New" panose="020B0304020202020204" pitchFamily="34" charset="-34"/>
            </a:endParaRPr>
          </a:p>
        </p:txBody>
      </p:sp>
    </p:spTree>
    <p:extLst>
      <p:ext uri="{BB962C8B-B14F-4D97-AF65-F5344CB8AC3E}">
        <p14:creationId xmlns:p14="http://schemas.microsoft.com/office/powerpoint/2010/main" val="4073385758"/>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n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ck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f35ee2-c3be-4076-a648-e6e2b2524beb">
      <Terms xmlns="http://schemas.microsoft.com/office/infopath/2007/PartnerControls"/>
    </lcf76f155ced4ddcb4097134ff3c332f>
    <TaxCatchAll xmlns="e60c6458-b656-4940-80dc-9d11abcd190a" xsi:nil="true"/>
    <SharedWithUsers xmlns="e60c6458-b656-4940-80dc-9d11abcd190a">
      <UserInfo>
        <DisplayName>Juan Jose Garcia Mendez</DisplayName>
        <AccountId>32</AccountId>
        <AccountType/>
      </UserInfo>
      <UserInfo>
        <DisplayName>Asami Miketa</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A4474118510943ACAD4AADC91A3625" ma:contentTypeVersion="15" ma:contentTypeDescription="Create a new document." ma:contentTypeScope="" ma:versionID="07d8f3016b03728bbe1b9d27361e210d">
  <xsd:schema xmlns:xsd="http://www.w3.org/2001/XMLSchema" xmlns:xs="http://www.w3.org/2001/XMLSchema" xmlns:p="http://schemas.microsoft.com/office/2006/metadata/properties" xmlns:ns2="c8f35ee2-c3be-4076-a648-e6e2b2524beb" xmlns:ns3="e60c6458-b656-4940-80dc-9d11abcd190a" targetNamespace="http://schemas.microsoft.com/office/2006/metadata/properties" ma:root="true" ma:fieldsID="2de64464c163a419307a6a8263cb3e53" ns2:_="" ns3:_="">
    <xsd:import namespace="c8f35ee2-c3be-4076-a648-e6e2b2524beb"/>
    <xsd:import namespace="e60c6458-b656-4940-80dc-9d11abcd190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5ee2-c3be-4076-a648-e6e2b2524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5a77ea5-3d14-4585-9531-26d6f492a40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0c6458-b656-4940-80dc-9d11abcd190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249a2f0-9a51-4b20-a4ae-1d18b80c622b}" ma:internalName="TaxCatchAll" ma:showField="CatchAllData" ma:web="e60c6458-b656-4940-80dc-9d11abcd190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5FF48-25E7-49A8-9B8F-B5653EE4A421}">
  <ds:schemaRefs>
    <ds:schemaRef ds:uri="http://purl.org/dc/terms/"/>
    <ds:schemaRef ds:uri="http://schemas.microsoft.com/office/infopath/2007/PartnerControls"/>
    <ds:schemaRef ds:uri="c8f35ee2-c3be-4076-a648-e6e2b2524beb"/>
    <ds:schemaRef ds:uri="http://schemas.microsoft.com/office/2006/documentManagement/types"/>
    <ds:schemaRef ds:uri="http://schemas.microsoft.com/office/2006/metadata/properties"/>
    <ds:schemaRef ds:uri="http://purl.org/dc/dcmitype/"/>
    <ds:schemaRef ds:uri="http://schemas.openxmlformats.org/package/2006/metadata/core-properties"/>
    <ds:schemaRef ds:uri="e60c6458-b656-4940-80dc-9d11abcd190a"/>
    <ds:schemaRef ds:uri="http://www.w3.org/XML/1998/namespace"/>
    <ds:schemaRef ds:uri="http://purl.org/dc/elements/1.1/"/>
  </ds:schemaRefs>
</ds:datastoreItem>
</file>

<file path=customXml/itemProps2.xml><?xml version="1.0" encoding="utf-8"?>
<ds:datastoreItem xmlns:ds="http://schemas.openxmlformats.org/officeDocument/2006/customXml" ds:itemID="{6DF63857-5BC6-43D8-97C0-7EE792A09331}">
  <ds:schemaRefs>
    <ds:schemaRef ds:uri="http://schemas.microsoft.com/sharepoint/v3/contenttype/forms"/>
  </ds:schemaRefs>
</ds:datastoreItem>
</file>

<file path=customXml/itemProps3.xml><?xml version="1.0" encoding="utf-8"?>
<ds:datastoreItem xmlns:ds="http://schemas.openxmlformats.org/officeDocument/2006/customXml" ds:itemID="{7F371F8E-D81F-4117-93F7-8B75014B2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5ee2-c3be-4076-a648-e6e2b2524beb"/>
    <ds:schemaRef ds:uri="e60c6458-b656-4940-80dc-9d11abcd19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TotalTime>
  <Words>1738</Words>
  <Application>Microsoft Office PowerPoint</Application>
  <PresentationFormat>Widescreen</PresentationFormat>
  <Paragraphs>163</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Cover</vt:lpstr>
      <vt:lpstr>Inner Page</vt:lpstr>
      <vt:lpstr>Back cover</vt:lpstr>
      <vt:lpstr>Side event:  Best Practices in Energy Planning for Social Inclusion and Mobilizing Finance</vt:lpstr>
      <vt:lpstr>Event Overview</vt:lpstr>
      <vt:lpstr>Session 1:</vt:lpstr>
      <vt:lpstr>Global LTES Network</vt:lpstr>
      <vt:lpstr>Energy planning mental model – original </vt:lpstr>
      <vt:lpstr>Participation and communication</vt:lpstr>
      <vt:lpstr>Why participation and communication</vt:lpstr>
      <vt:lpstr>Panel discussion 1</vt:lpstr>
      <vt:lpstr>Session 2</vt:lpstr>
      <vt:lpstr>Financing landscapes in EMDEs</vt:lpstr>
      <vt:lpstr>The role of public and private stakeholders  </vt:lpstr>
      <vt:lpstr>Energy planning to drive investment</vt:lpstr>
      <vt:lpstr>Brazil Case: key success factors</vt:lpstr>
      <vt:lpstr>Panel discussion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the Open-ended Group on the  Tenure Policy of Professional Staff and Above</dc:title>
  <dc:creator>Janil Jennifer Marlin</dc:creator>
  <cp:lastModifiedBy>Juan Jose Garcia</cp:lastModifiedBy>
  <cp:revision>15</cp:revision>
  <dcterms:created xsi:type="dcterms:W3CDTF">2022-05-10T13:24:48Z</dcterms:created>
  <dcterms:modified xsi:type="dcterms:W3CDTF">2025-04-03T10:08:06Z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0x0101001BA4474118510943ACAD4AADC91A3625</vt:lpwstr>
  </property>
  <property fmtid="{D5CDD505-2E9C-101B-9397-08002B2CF9AE}" pid="3" name="MediaServiceImageTags">
    <vt:lpwstr/>
  </property>
</Properties>
</file>