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1"/>
  </p:notesMasterIdLst>
  <p:handoutMasterIdLst>
    <p:handoutMasterId r:id="rId22"/>
  </p:handoutMasterIdLst>
  <p:sldIdLst>
    <p:sldId id="580" r:id="rId6"/>
    <p:sldId id="657" r:id="rId7"/>
    <p:sldId id="652" r:id="rId8"/>
    <p:sldId id="653" r:id="rId9"/>
    <p:sldId id="654" r:id="rId10"/>
    <p:sldId id="655" r:id="rId11"/>
    <p:sldId id="606" r:id="rId12"/>
    <p:sldId id="658" r:id="rId13"/>
    <p:sldId id="647" r:id="rId14"/>
    <p:sldId id="605" r:id="rId15"/>
    <p:sldId id="645" r:id="rId16"/>
    <p:sldId id="646" r:id="rId17"/>
    <p:sldId id="608" r:id="rId18"/>
    <p:sldId id="607" r:id="rId19"/>
    <p:sldId id="589" r:id="rId20"/>
  </p:sldIdLst>
  <p:sldSz cx="9144000" cy="6858000" type="screen4x3"/>
  <p:notesSz cx="6669088" cy="9918700"/>
  <p:defaultTextStyle>
    <a:defPPr>
      <a:defRPr lang="de-DE"/>
    </a:defPPr>
    <a:lvl1pPr algn="l" rtl="0" fontAlgn="base">
      <a:spcBef>
        <a:spcPct val="0"/>
      </a:spcBef>
      <a:spcAft>
        <a:spcPct val="0"/>
      </a:spcAft>
      <a:defRPr sz="1600" kern="1200">
        <a:solidFill>
          <a:schemeClr val="tx1"/>
        </a:solidFill>
        <a:latin typeface="Arial" charset="0"/>
        <a:ea typeface="+mn-ea"/>
        <a:cs typeface="Arial" charset="0"/>
      </a:defRPr>
    </a:lvl1pPr>
    <a:lvl2pPr marL="511761" algn="l" rtl="0" fontAlgn="base">
      <a:spcBef>
        <a:spcPct val="0"/>
      </a:spcBef>
      <a:spcAft>
        <a:spcPct val="0"/>
      </a:spcAft>
      <a:defRPr sz="1600" kern="1200">
        <a:solidFill>
          <a:schemeClr val="tx1"/>
        </a:solidFill>
        <a:latin typeface="Arial" charset="0"/>
        <a:ea typeface="+mn-ea"/>
        <a:cs typeface="Arial" charset="0"/>
      </a:defRPr>
    </a:lvl2pPr>
    <a:lvl3pPr marL="1023523" algn="l" rtl="0" fontAlgn="base">
      <a:spcBef>
        <a:spcPct val="0"/>
      </a:spcBef>
      <a:spcAft>
        <a:spcPct val="0"/>
      </a:spcAft>
      <a:defRPr sz="1600" kern="1200">
        <a:solidFill>
          <a:schemeClr val="tx1"/>
        </a:solidFill>
        <a:latin typeface="Arial" charset="0"/>
        <a:ea typeface="+mn-ea"/>
        <a:cs typeface="Arial" charset="0"/>
      </a:defRPr>
    </a:lvl3pPr>
    <a:lvl4pPr marL="1535285" algn="l" rtl="0" fontAlgn="base">
      <a:spcBef>
        <a:spcPct val="0"/>
      </a:spcBef>
      <a:spcAft>
        <a:spcPct val="0"/>
      </a:spcAft>
      <a:defRPr sz="1600" kern="1200">
        <a:solidFill>
          <a:schemeClr val="tx1"/>
        </a:solidFill>
        <a:latin typeface="Arial" charset="0"/>
        <a:ea typeface="+mn-ea"/>
        <a:cs typeface="Arial" charset="0"/>
      </a:defRPr>
    </a:lvl4pPr>
    <a:lvl5pPr marL="2047046" algn="l" rtl="0" fontAlgn="base">
      <a:spcBef>
        <a:spcPct val="0"/>
      </a:spcBef>
      <a:spcAft>
        <a:spcPct val="0"/>
      </a:spcAft>
      <a:defRPr sz="1600" kern="1200">
        <a:solidFill>
          <a:schemeClr val="tx1"/>
        </a:solidFill>
        <a:latin typeface="Arial" charset="0"/>
        <a:ea typeface="+mn-ea"/>
        <a:cs typeface="Arial" charset="0"/>
      </a:defRPr>
    </a:lvl5pPr>
    <a:lvl6pPr marL="2558807" algn="l" defTabSz="1023523" rtl="0" eaLnBrk="1" latinLnBrk="0" hangingPunct="1">
      <a:defRPr sz="1600" kern="1200">
        <a:solidFill>
          <a:schemeClr val="tx1"/>
        </a:solidFill>
        <a:latin typeface="Arial" charset="0"/>
        <a:ea typeface="+mn-ea"/>
        <a:cs typeface="Arial" charset="0"/>
      </a:defRPr>
    </a:lvl6pPr>
    <a:lvl7pPr marL="3070568" algn="l" defTabSz="1023523" rtl="0" eaLnBrk="1" latinLnBrk="0" hangingPunct="1">
      <a:defRPr sz="1600" kern="1200">
        <a:solidFill>
          <a:schemeClr val="tx1"/>
        </a:solidFill>
        <a:latin typeface="Arial" charset="0"/>
        <a:ea typeface="+mn-ea"/>
        <a:cs typeface="Arial" charset="0"/>
      </a:defRPr>
    </a:lvl7pPr>
    <a:lvl8pPr marL="3582330" algn="l" defTabSz="1023523" rtl="0" eaLnBrk="1" latinLnBrk="0" hangingPunct="1">
      <a:defRPr sz="1600" kern="1200">
        <a:solidFill>
          <a:schemeClr val="tx1"/>
        </a:solidFill>
        <a:latin typeface="Arial" charset="0"/>
        <a:ea typeface="+mn-ea"/>
        <a:cs typeface="Arial" charset="0"/>
      </a:defRPr>
    </a:lvl8pPr>
    <a:lvl9pPr marL="4094092" algn="l" defTabSz="1023523"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A" initials="ND" lastIdx="1" clrIdx="0">
    <p:extLst>
      <p:ext uri="{19B8F6BF-5375-455C-9EA6-DF929625EA0E}">
        <p15:presenceInfo xmlns:p15="http://schemas.microsoft.com/office/powerpoint/2012/main" userId="IR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2A6"/>
    <a:srgbClr val="E69D60"/>
    <a:srgbClr val="99CCFF"/>
    <a:srgbClr val="E10019"/>
    <a:srgbClr val="FF2929"/>
    <a:srgbClr val="0066FF"/>
    <a:srgbClr val="F46C6C"/>
    <a:srgbClr val="262626"/>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1" autoAdjust="0"/>
    <p:restoredTop sz="79438" autoAdjust="0"/>
  </p:normalViewPr>
  <p:slideViewPr>
    <p:cSldViewPr>
      <p:cViewPr varScale="1">
        <p:scale>
          <a:sx n="64" d="100"/>
          <a:sy n="64" d="100"/>
        </p:scale>
        <p:origin x="1068" y="56"/>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668" y="-102"/>
      </p:cViewPr>
      <p:guideLst>
        <p:guide orient="horz" pos="3124"/>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90542" cy="496274"/>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777038" y="0"/>
            <a:ext cx="2890542" cy="496274"/>
          </a:xfrm>
          <a:prstGeom prst="rect">
            <a:avLst/>
          </a:prstGeom>
        </p:spPr>
        <p:txBody>
          <a:bodyPr vert="horz" lIns="91440" tIns="45720" rIns="91440" bIns="45720" rtlCol="0"/>
          <a:lstStyle>
            <a:lvl1pPr algn="r">
              <a:defRPr sz="1200"/>
            </a:lvl1pPr>
          </a:lstStyle>
          <a:p>
            <a:pPr>
              <a:defRPr/>
            </a:pPr>
            <a:fld id="{245241A0-8D54-49E2-960A-8064867E6FBE}" type="datetimeFigureOut">
              <a:rPr lang="en-US"/>
              <a:pPr>
                <a:defRPr/>
              </a:pPr>
              <a:t>5/8/2017</a:t>
            </a:fld>
            <a:endParaRPr lang="en-US" dirty="0"/>
          </a:p>
        </p:txBody>
      </p:sp>
      <p:sp>
        <p:nvSpPr>
          <p:cNvPr id="4" name="Footer Placeholder 3"/>
          <p:cNvSpPr>
            <a:spLocks noGrp="1"/>
          </p:cNvSpPr>
          <p:nvPr>
            <p:ph type="ftr" sz="quarter" idx="2"/>
          </p:nvPr>
        </p:nvSpPr>
        <p:spPr>
          <a:xfrm>
            <a:off x="2" y="9420733"/>
            <a:ext cx="2890542" cy="496274"/>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777038" y="9420733"/>
            <a:ext cx="2890542" cy="496274"/>
          </a:xfrm>
          <a:prstGeom prst="rect">
            <a:avLst/>
          </a:prstGeom>
        </p:spPr>
        <p:txBody>
          <a:bodyPr vert="horz" lIns="91440" tIns="45720" rIns="91440" bIns="45720" rtlCol="0" anchor="b"/>
          <a:lstStyle>
            <a:lvl1pPr algn="r">
              <a:defRPr sz="1200"/>
            </a:lvl1pPr>
          </a:lstStyle>
          <a:p>
            <a:pPr>
              <a:defRPr/>
            </a:pPr>
            <a:fld id="{EAD141E7-8887-432E-BDD1-9BF128B28DAF}" type="slidenum">
              <a:rPr lang="en-US"/>
              <a:pPr>
                <a:defRPr/>
              </a:pPr>
              <a:t>‹#›</a:t>
            </a:fld>
            <a:endParaRPr lang="en-US" dirty="0"/>
          </a:p>
        </p:txBody>
      </p:sp>
    </p:spTree>
    <p:extLst>
      <p:ext uri="{BB962C8B-B14F-4D97-AF65-F5344CB8AC3E}">
        <p14:creationId xmlns:p14="http://schemas.microsoft.com/office/powerpoint/2010/main" val="103718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2890542" cy="496274"/>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defRPr sz="1200"/>
            </a:lvl1pPr>
          </a:lstStyle>
          <a:p>
            <a:pPr>
              <a:defRPr/>
            </a:pPr>
            <a:endParaRPr lang="de-DE"/>
          </a:p>
        </p:txBody>
      </p:sp>
      <p:sp>
        <p:nvSpPr>
          <p:cNvPr id="6147" name="Rectangle 3"/>
          <p:cNvSpPr>
            <a:spLocks noGrp="1" noChangeArrowheads="1"/>
          </p:cNvSpPr>
          <p:nvPr>
            <p:ph type="dt" idx="1"/>
          </p:nvPr>
        </p:nvSpPr>
        <p:spPr bwMode="auto">
          <a:xfrm>
            <a:off x="3777038" y="0"/>
            <a:ext cx="2890542" cy="496274"/>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a:defRPr sz="1200"/>
            </a:lvl1pPr>
          </a:lstStyle>
          <a:p>
            <a:pPr>
              <a:defRPr/>
            </a:pPr>
            <a:endParaRPr lang="de-DE"/>
          </a:p>
        </p:txBody>
      </p:sp>
      <p:sp>
        <p:nvSpPr>
          <p:cNvPr id="46084" name="Rectangle 4"/>
          <p:cNvSpPr>
            <a:spLocks noGrp="1" noRot="1" noChangeAspect="1" noChangeArrowheads="1" noTextEdit="1"/>
          </p:cNvSpPr>
          <p:nvPr>
            <p:ph type="sldImg" idx="2"/>
          </p:nvPr>
        </p:nvSpPr>
        <p:spPr bwMode="auto">
          <a:xfrm>
            <a:off x="855663" y="742950"/>
            <a:ext cx="4957762" cy="37195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67513" y="4712064"/>
            <a:ext cx="5334062" cy="4463077"/>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2" y="9420733"/>
            <a:ext cx="2890542" cy="496274"/>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777038" y="9420733"/>
            <a:ext cx="2890542" cy="496274"/>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lvl1pPr>
          </a:lstStyle>
          <a:p>
            <a:pPr>
              <a:defRPr/>
            </a:pPr>
            <a:fld id="{BAF60FA8-7B3F-4A7C-8F0E-23C53659501D}" type="slidenum">
              <a:rPr lang="de-DE"/>
              <a:pPr>
                <a:defRPr/>
              </a:pPr>
              <a:t>‹#›</a:t>
            </a:fld>
            <a:endParaRPr lang="de-DE"/>
          </a:p>
        </p:txBody>
      </p:sp>
    </p:spTree>
    <p:extLst>
      <p:ext uri="{BB962C8B-B14F-4D97-AF65-F5344CB8AC3E}">
        <p14:creationId xmlns:p14="http://schemas.microsoft.com/office/powerpoint/2010/main" val="98300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Arial" charset="0"/>
      </a:defRPr>
    </a:lvl1pPr>
    <a:lvl2pPr marL="511761" algn="l" rtl="0" eaLnBrk="0" fontAlgn="base" hangingPunct="0">
      <a:spcBef>
        <a:spcPct val="30000"/>
      </a:spcBef>
      <a:spcAft>
        <a:spcPct val="0"/>
      </a:spcAft>
      <a:defRPr sz="1300" kern="1200">
        <a:solidFill>
          <a:schemeClr val="tx1"/>
        </a:solidFill>
        <a:latin typeface="Arial" charset="0"/>
        <a:ea typeface="+mn-ea"/>
        <a:cs typeface="Arial" charset="0"/>
      </a:defRPr>
    </a:lvl2pPr>
    <a:lvl3pPr marL="1023523" algn="l" rtl="0" eaLnBrk="0" fontAlgn="base" hangingPunct="0">
      <a:spcBef>
        <a:spcPct val="30000"/>
      </a:spcBef>
      <a:spcAft>
        <a:spcPct val="0"/>
      </a:spcAft>
      <a:defRPr sz="1300" kern="1200">
        <a:solidFill>
          <a:schemeClr val="tx1"/>
        </a:solidFill>
        <a:latin typeface="Arial" charset="0"/>
        <a:ea typeface="+mn-ea"/>
        <a:cs typeface="Arial" charset="0"/>
      </a:defRPr>
    </a:lvl3pPr>
    <a:lvl4pPr marL="1535285" algn="l" rtl="0" eaLnBrk="0" fontAlgn="base" hangingPunct="0">
      <a:spcBef>
        <a:spcPct val="30000"/>
      </a:spcBef>
      <a:spcAft>
        <a:spcPct val="0"/>
      </a:spcAft>
      <a:defRPr sz="1300" kern="1200">
        <a:solidFill>
          <a:schemeClr val="tx1"/>
        </a:solidFill>
        <a:latin typeface="Arial" charset="0"/>
        <a:ea typeface="+mn-ea"/>
        <a:cs typeface="Arial" charset="0"/>
      </a:defRPr>
    </a:lvl4pPr>
    <a:lvl5pPr marL="2047046" algn="l" rtl="0" eaLnBrk="0" fontAlgn="base" hangingPunct="0">
      <a:spcBef>
        <a:spcPct val="30000"/>
      </a:spcBef>
      <a:spcAft>
        <a:spcPct val="0"/>
      </a:spcAft>
      <a:defRPr sz="1300" kern="1200">
        <a:solidFill>
          <a:schemeClr val="tx1"/>
        </a:solidFill>
        <a:latin typeface="Arial" charset="0"/>
        <a:ea typeface="+mn-ea"/>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1</a:t>
            </a:fld>
            <a:endParaRPr lang="de-DE"/>
          </a:p>
        </p:txBody>
      </p:sp>
    </p:spTree>
    <p:extLst>
      <p:ext uri="{BB962C8B-B14F-4D97-AF65-F5344CB8AC3E}">
        <p14:creationId xmlns:p14="http://schemas.microsoft.com/office/powerpoint/2010/main" val="10996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smtClean="0"/>
          </a:p>
          <a:p>
            <a:endParaRPr lang="fr-FR" sz="13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solidFill>
                  <a:prstClr val="black"/>
                </a:solidFill>
              </a:rPr>
              <a:pPr>
                <a:defRPr/>
              </a:pPr>
              <a:t>13</a:t>
            </a:fld>
            <a:endParaRPr lang="de-DE">
              <a:solidFill>
                <a:prstClr val="black"/>
              </a:solidFill>
            </a:endParaRPr>
          </a:p>
        </p:txBody>
      </p:sp>
    </p:spTree>
    <p:extLst>
      <p:ext uri="{BB962C8B-B14F-4D97-AF65-F5344CB8AC3E}">
        <p14:creationId xmlns:p14="http://schemas.microsoft.com/office/powerpoint/2010/main" val="172179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smtClean="0"/>
          </a:p>
          <a:p>
            <a:endParaRPr lang="fr-FR" sz="13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solidFill>
                  <a:prstClr val="black"/>
                </a:solidFill>
              </a:rPr>
              <a:pPr>
                <a:defRPr/>
              </a:pPr>
              <a:t>14</a:t>
            </a:fld>
            <a:endParaRPr lang="de-DE">
              <a:solidFill>
                <a:prstClr val="black"/>
              </a:solidFill>
            </a:endParaRPr>
          </a:p>
        </p:txBody>
      </p:sp>
    </p:spTree>
    <p:extLst>
      <p:ext uri="{BB962C8B-B14F-4D97-AF65-F5344CB8AC3E}">
        <p14:creationId xmlns:p14="http://schemas.microsoft.com/office/powerpoint/2010/main" val="320688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15</a:t>
            </a:fld>
            <a:endParaRPr lang="de-DE"/>
          </a:p>
        </p:txBody>
      </p:sp>
    </p:spTree>
    <p:extLst>
      <p:ext uri="{BB962C8B-B14F-4D97-AF65-F5344CB8AC3E}">
        <p14:creationId xmlns:p14="http://schemas.microsoft.com/office/powerpoint/2010/main" val="127253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smtClean="0">
                <a:solidFill>
                  <a:schemeClr val="tx1"/>
                </a:solidFill>
                <a:effectLst/>
                <a:latin typeface="Arial" charset="0"/>
                <a:ea typeface="+mn-ea"/>
                <a:cs typeface="Arial" charset="0"/>
              </a:rPr>
              <a:t>This is what the Navigator looks</a:t>
            </a:r>
            <a:r>
              <a:rPr lang="en-US" sz="1300" kern="1200" baseline="0" dirty="0" smtClean="0">
                <a:solidFill>
                  <a:schemeClr val="tx1"/>
                </a:solidFill>
                <a:effectLst/>
                <a:latin typeface="Arial" charset="0"/>
                <a:ea typeface="+mn-ea"/>
                <a:cs typeface="Arial" charset="0"/>
              </a:rPr>
              <a:t> like. </a:t>
            </a:r>
            <a:r>
              <a:rPr lang="en-US" sz="1300" kern="1200" dirty="0" smtClean="0">
                <a:solidFill>
                  <a:schemeClr val="tx1"/>
                </a:solidFill>
                <a:effectLst/>
                <a:latin typeface="Arial" charset="0"/>
                <a:ea typeface="+mn-ea"/>
                <a:cs typeface="Arial" charset="0"/>
              </a:rPr>
              <a:t>In order to gain access to the content, users will need to register by filling</a:t>
            </a:r>
            <a:r>
              <a:rPr lang="en-US" sz="1300" kern="1200" baseline="0" dirty="0" smtClean="0">
                <a:solidFill>
                  <a:schemeClr val="tx1"/>
                </a:solidFill>
                <a:effectLst/>
                <a:latin typeface="Arial" charset="0"/>
                <a:ea typeface="+mn-ea"/>
                <a:cs typeface="Arial" charset="0"/>
              </a:rPr>
              <a:t>-in their details</a:t>
            </a:r>
            <a:r>
              <a:rPr lang="en-US" sz="1300" kern="1200" dirty="0" smtClean="0">
                <a:solidFill>
                  <a:schemeClr val="tx1"/>
                </a:solidFill>
                <a:effectLst/>
                <a:latin typeface="Arial" charset="0"/>
                <a:ea typeface="+mn-ea"/>
                <a:cs typeface="Arial" charset="0"/>
              </a:rPr>
              <a:t>.</a:t>
            </a:r>
          </a:p>
          <a:p>
            <a:endParaRPr lang="en-US" sz="1300" kern="1200" dirty="0" smtClean="0">
              <a:solidFill>
                <a:schemeClr val="tx1"/>
              </a:solidFill>
              <a:effectLst/>
              <a:latin typeface="Arial" charset="0"/>
              <a:ea typeface="+mn-ea"/>
              <a:cs typeface="Arial" charset="0"/>
            </a:endParaRPr>
          </a:p>
          <a:p>
            <a:r>
              <a:rPr lang="en-US" sz="1300" kern="1200" dirty="0" smtClean="0">
                <a:solidFill>
                  <a:schemeClr val="tx1"/>
                </a:solidFill>
                <a:effectLst/>
                <a:latin typeface="Arial" charset="0"/>
                <a:ea typeface="+mn-ea"/>
                <a:cs typeface="Arial" charset="0"/>
              </a:rPr>
              <a:t>The Navigator</a:t>
            </a:r>
            <a:r>
              <a:rPr lang="en-US" sz="1300" kern="1200" baseline="0" dirty="0" smtClean="0">
                <a:solidFill>
                  <a:schemeClr val="tx1"/>
                </a:solidFill>
                <a:effectLst/>
                <a:latin typeface="Arial" charset="0"/>
                <a:ea typeface="+mn-ea"/>
                <a:cs typeface="Arial" charset="0"/>
              </a:rPr>
              <a:t> is divided in three main parts:</a:t>
            </a:r>
            <a:endParaRPr lang="en-US" sz="1300" kern="1200" dirty="0" smtClean="0">
              <a:solidFill>
                <a:schemeClr val="tx1"/>
              </a:solidFill>
              <a:effectLst/>
              <a:latin typeface="Arial" charset="0"/>
              <a:ea typeface="+mn-ea"/>
              <a:cs typeface="Arial" charset="0"/>
            </a:endParaRPr>
          </a:p>
          <a:p>
            <a:endParaRPr lang="en-US" sz="1300" kern="1200" dirty="0" smtClean="0">
              <a:solidFill>
                <a:schemeClr val="tx1"/>
              </a:solidFill>
              <a:effectLst/>
              <a:latin typeface="Arial" charset="0"/>
              <a:ea typeface="+mn-ea"/>
              <a:cs typeface="Arial" charset="0"/>
            </a:endParaRPr>
          </a:p>
          <a:p>
            <a:pPr marL="285750" lvl="0" indent="-285750">
              <a:buFont typeface="Arial" panose="020B0604020202020204" pitchFamily="34" charset="0"/>
              <a:buChar char="•"/>
            </a:pPr>
            <a:r>
              <a:rPr lang="en-US" sz="1300" kern="1200" dirty="0" smtClean="0">
                <a:solidFill>
                  <a:schemeClr val="tx1"/>
                </a:solidFill>
                <a:effectLst/>
                <a:latin typeface="Arial" charset="0"/>
                <a:ea typeface="+mn-ea"/>
                <a:cs typeface="Arial" charset="0"/>
              </a:rPr>
              <a:t>The </a:t>
            </a:r>
            <a:r>
              <a:rPr lang="en-US" sz="1300" b="1" kern="1200" dirty="0" smtClean="0">
                <a:solidFill>
                  <a:schemeClr val="tx1"/>
                </a:solidFill>
                <a:effectLst/>
                <a:latin typeface="Arial" charset="0"/>
                <a:ea typeface="+mn-ea"/>
                <a:cs typeface="Arial" charset="0"/>
              </a:rPr>
              <a:t>Learning Section, </a:t>
            </a:r>
            <a:r>
              <a:rPr lang="en-US" sz="1300" kern="1200" dirty="0" smtClean="0">
                <a:solidFill>
                  <a:schemeClr val="tx1"/>
                </a:solidFill>
                <a:effectLst/>
                <a:latin typeface="Arial" charset="0"/>
                <a:ea typeface="+mn-ea"/>
                <a:cs typeface="Arial" charset="0"/>
              </a:rPr>
              <a:t>which is a large repository of knowledge, tools, templates, examples and best-practices which are aimed at strengthening the users’ project development skills.</a:t>
            </a:r>
          </a:p>
          <a:p>
            <a:pPr marL="285750" lvl="0" indent="-285750">
              <a:buFont typeface="Arial" panose="020B0604020202020204" pitchFamily="34" charset="0"/>
              <a:buChar char="•"/>
            </a:pPr>
            <a:r>
              <a:rPr lang="en-US" sz="1300" kern="1200" dirty="0" smtClean="0">
                <a:solidFill>
                  <a:schemeClr val="tx1"/>
                </a:solidFill>
                <a:effectLst/>
                <a:latin typeface="Arial" charset="0"/>
                <a:ea typeface="+mn-ea"/>
                <a:cs typeface="Arial" charset="0"/>
              </a:rPr>
              <a:t>The </a:t>
            </a:r>
            <a:r>
              <a:rPr lang="en-US" sz="1300" b="1" kern="1200" dirty="0" smtClean="0">
                <a:solidFill>
                  <a:schemeClr val="tx1"/>
                </a:solidFill>
                <a:effectLst/>
                <a:latin typeface="Arial" charset="0"/>
                <a:ea typeface="+mn-ea"/>
                <a:cs typeface="Arial" charset="0"/>
              </a:rPr>
              <a:t>Start a Project Section</a:t>
            </a:r>
            <a:r>
              <a:rPr lang="en-US" sz="1300" kern="1200" dirty="0" smtClean="0">
                <a:solidFill>
                  <a:schemeClr val="tx1"/>
                </a:solidFill>
                <a:effectLst/>
                <a:latin typeface="Arial" charset="0"/>
                <a:ea typeface="+mn-ea"/>
                <a:cs typeface="Arial" charset="0"/>
              </a:rPr>
              <a:t>, where users can access a personal workspace where they can start developing and tracking their own project by using provided tools and following a step-by-step process.</a:t>
            </a:r>
          </a:p>
          <a:p>
            <a:pPr marL="285750" lvl="0" indent="-285750">
              <a:buFont typeface="Arial" panose="020B0604020202020204" pitchFamily="34" charset="0"/>
              <a:buChar char="•"/>
            </a:pPr>
            <a:r>
              <a:rPr lang="en-US" sz="1300" kern="1200" dirty="0" smtClean="0">
                <a:solidFill>
                  <a:schemeClr val="tx1"/>
                </a:solidFill>
                <a:effectLst/>
                <a:latin typeface="Arial" charset="0"/>
                <a:ea typeface="+mn-ea"/>
                <a:cs typeface="Arial" charset="0"/>
              </a:rPr>
              <a:t>The last part is the </a:t>
            </a:r>
            <a:r>
              <a:rPr lang="en-US" sz="1300" b="1" kern="1200" dirty="0" smtClean="0">
                <a:solidFill>
                  <a:schemeClr val="tx1"/>
                </a:solidFill>
                <a:effectLst/>
                <a:latin typeface="Arial" charset="0"/>
                <a:ea typeface="+mn-ea"/>
                <a:cs typeface="Arial" charset="0"/>
              </a:rPr>
              <a:t>Financial Navigator</a:t>
            </a:r>
            <a:r>
              <a:rPr lang="en-US" sz="1300" kern="1200" dirty="0" smtClean="0">
                <a:solidFill>
                  <a:schemeClr val="tx1"/>
                </a:solidFill>
                <a:effectLst/>
                <a:latin typeface="Arial" charset="0"/>
                <a:ea typeface="+mn-ea"/>
                <a:cs typeface="Arial" charset="0"/>
              </a:rPr>
              <a:t>, which contains a database of relevant funding options which can be filtered depending on project-specific conditions.</a:t>
            </a:r>
          </a:p>
          <a:p>
            <a:endParaRPr lang="en-US" dirty="0"/>
          </a:p>
        </p:txBody>
      </p:sp>
      <p:sp>
        <p:nvSpPr>
          <p:cNvPr id="4" name="Footer Placeholder 3"/>
          <p:cNvSpPr>
            <a:spLocks noGrp="1"/>
          </p:cNvSpPr>
          <p:nvPr>
            <p:ph type="ftr" sz="quarter" idx="10"/>
          </p:nvPr>
        </p:nvSpPr>
        <p:spPr/>
        <p:txBody>
          <a:bodyPr/>
          <a:lstStyle/>
          <a:p>
            <a:pPr>
              <a:defRPr/>
            </a:pPr>
            <a:r>
              <a:rPr lang="de-DE" smtClean="0"/>
              <a:t>jgfcnc</a:t>
            </a:r>
            <a:endParaRPr lang="de-DE"/>
          </a:p>
        </p:txBody>
      </p:sp>
      <p:sp>
        <p:nvSpPr>
          <p:cNvPr id="5" name="Slide Number Placeholder 4"/>
          <p:cNvSpPr>
            <a:spLocks noGrp="1"/>
          </p:cNvSpPr>
          <p:nvPr>
            <p:ph type="sldNum" sz="quarter" idx="11"/>
          </p:nvPr>
        </p:nvSpPr>
        <p:spPr/>
        <p:txBody>
          <a:bodyPr/>
          <a:lstStyle/>
          <a:p>
            <a:pPr>
              <a:defRPr/>
            </a:pPr>
            <a:fld id="{BAF60FA8-7B3F-4A7C-8F0E-23C53659501D}" type="slidenum">
              <a:rPr lang="de-DE" smtClean="0"/>
              <a:pPr>
                <a:defRPr/>
              </a:pPr>
              <a:t>4</a:t>
            </a:fld>
            <a:endParaRPr lang="de-DE"/>
          </a:p>
        </p:txBody>
      </p:sp>
    </p:spTree>
    <p:extLst>
      <p:ext uri="{BB962C8B-B14F-4D97-AF65-F5344CB8AC3E}">
        <p14:creationId xmlns:p14="http://schemas.microsoft.com/office/powerpoint/2010/main" val="150479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5</a:t>
            </a:fld>
            <a:endParaRPr lang="de-DE"/>
          </a:p>
        </p:txBody>
      </p:sp>
    </p:spTree>
    <p:extLst>
      <p:ext uri="{BB962C8B-B14F-4D97-AF65-F5344CB8AC3E}">
        <p14:creationId xmlns:p14="http://schemas.microsoft.com/office/powerpoint/2010/main" val="374104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1" u="sng" baseline="0" dirty="0"/>
              <a:t>The Project Facility </a:t>
            </a:r>
          </a:p>
          <a:p>
            <a:pPr marL="171450" indent="-171450">
              <a:buFont typeface="Arial" panose="020B0604020202020204" pitchFamily="34" charset="0"/>
              <a:buChar char="•"/>
            </a:pPr>
            <a:r>
              <a:rPr lang="en-US" sz="1100" baseline="0" dirty="0"/>
              <a:t>The IRENA/ADFD Project Facility is a joint collaborative facility between IRENA and Abu Dhabi Fund for Development (ADFD).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none" baseline="0" dirty="0"/>
              <a:t>The Facility is now in its 5</a:t>
            </a:r>
            <a:r>
              <a:rPr lang="en-US" sz="1100" u="none" baseline="30000" dirty="0"/>
              <a:t>th</a:t>
            </a:r>
            <a:r>
              <a:rPr lang="en-US" sz="1100" u="none" baseline="0" dirty="0"/>
              <a:t> cycle (deadline to receive summary applications 15</a:t>
            </a:r>
            <a:r>
              <a:rPr lang="en-US" sz="1100" u="none" baseline="30000" dirty="0"/>
              <a:t>th</a:t>
            </a:r>
            <a:r>
              <a:rPr lang="en-US" sz="1100" u="none" baseline="0" dirty="0"/>
              <a:t> February 2017). Shortlisted projects are announced in May of each year and final selection occurs in December. </a:t>
            </a:r>
          </a:p>
          <a:p>
            <a:pPr marL="171450" indent="-171450">
              <a:buFont typeface="Arial" panose="020B0604020202020204" pitchFamily="34" charset="0"/>
              <a:buChar char="•"/>
            </a:pPr>
            <a:r>
              <a:rPr lang="en-US" sz="1100" dirty="0"/>
              <a:t>ADFD will cover</a:t>
            </a:r>
            <a:r>
              <a:rPr lang="en-US" sz="1100" baseline="0" dirty="0"/>
              <a:t> up to 50% of the project cost with the concessional loan. The other 50% must be leveraged from other institutions such as governments, international development banks and private partners. IRENA helps countries and project proponents with this process. </a:t>
            </a:r>
          </a:p>
          <a:p>
            <a:pPr marL="171450" indent="-171450">
              <a:buFont typeface="Arial" panose="020B0604020202020204" pitchFamily="34" charset="0"/>
              <a:buChar char="•"/>
            </a:pPr>
            <a:r>
              <a:rPr lang="en-US" sz="1100" baseline="0" dirty="0"/>
              <a:t>Each project must have the full support of, and be prioritized by the government of the country where the project is to be implemented. All applicants must be able to provide a government guarantee letter (see website for templates).</a:t>
            </a:r>
          </a:p>
          <a:p>
            <a:pPr marL="171450" indent="-171450">
              <a:buFont typeface="Arial" panose="020B0604020202020204" pitchFamily="34" charset="0"/>
              <a:buChar char="•"/>
            </a:pPr>
            <a:endParaRPr lang="en-US" sz="1100" b="1" u="sng" baseline="0" dirty="0"/>
          </a:p>
          <a:p>
            <a:pPr marL="0" indent="0">
              <a:buFont typeface="Arial" panose="020B0604020202020204" pitchFamily="34" charset="0"/>
              <a:buNone/>
            </a:pPr>
            <a:r>
              <a:rPr lang="en-US" sz="1100" b="1" u="sng" baseline="0" dirty="0"/>
              <a:t>Evaluation process</a:t>
            </a:r>
            <a:endParaRPr lang="en-GB" sz="1100" b="1" u="sng"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IRENA carries out its project screening and recommendation process through two bodies. The first stage is an evaluation by the Panel of Experts. The second is the Advisory Committee, appointed by the IRENA Assembly annually.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IRENA then recommends projects for funding to the ADFD for final selection. </a:t>
            </a:r>
          </a:p>
          <a:p>
            <a:pPr marL="171450" indent="-171450">
              <a:buFont typeface="Arial" panose="020B0604020202020204" pitchFamily="34" charset="0"/>
              <a:buChar char="•"/>
            </a:pPr>
            <a:endParaRPr lang="en-US" baseline="0" dirty="0"/>
          </a:p>
          <a:p>
            <a:endParaRPr lang="en-GB" dirty="0"/>
          </a:p>
        </p:txBody>
      </p:sp>
      <p:sp>
        <p:nvSpPr>
          <p:cNvPr id="4" name="Slide Number Placeholder 3"/>
          <p:cNvSpPr>
            <a:spLocks noGrp="1"/>
          </p:cNvSpPr>
          <p:nvPr>
            <p:ph type="sldNum" sz="quarter" idx="10"/>
          </p:nvPr>
        </p:nvSpPr>
        <p:spPr/>
        <p:txBody>
          <a:bodyPr/>
          <a:lstStyle/>
          <a:p>
            <a:fld id="{F5BDF2A6-5BF7-4410-B332-618623A84A7B}" type="slidenum">
              <a:rPr lang="en-GB" smtClean="0"/>
              <a:t>6</a:t>
            </a:fld>
            <a:endParaRPr lang="en-GB"/>
          </a:p>
        </p:txBody>
      </p:sp>
    </p:spTree>
    <p:extLst>
      <p:ext uri="{BB962C8B-B14F-4D97-AF65-F5344CB8AC3E}">
        <p14:creationId xmlns:p14="http://schemas.microsoft.com/office/powerpoint/2010/main" val="131545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9" y="4416426"/>
            <a:ext cx="6408712" cy="4413249"/>
          </a:xfrm>
        </p:spPr>
        <p:txBody>
          <a:bodyPr/>
          <a:lstStyle/>
          <a:p>
            <a:pPr lvl="0"/>
            <a:r>
              <a:rPr lang="en-US" sz="1400" dirty="0" smtClean="0"/>
              <a:t>In the frame of its regional work, IRENA aims to support members of the Economic Community of West African States (ECOWAS) in their aspirations to tap the huge renewable energy resources in the region, thereby increasing access to energy, improving livelihoods, generating economic opportunities, and improving energy security and sustainability of supply. To this effect, IRENA has partnered with the ECOWAS Regional Centre for Renewable Energy and Energy Efficiency (ECREEE) for the development and implementation of the </a:t>
            </a:r>
            <a:r>
              <a:rPr lang="en-US" sz="1400" dirty="0" err="1" smtClean="0"/>
              <a:t>ProSPER</a:t>
            </a:r>
            <a:r>
              <a:rPr lang="en-US" sz="1400" dirty="0" smtClean="0"/>
              <a:t> initiative. </a:t>
            </a:r>
            <a:endParaRPr lang="en-US" sz="140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7</a:t>
            </a:fld>
            <a:endParaRPr lang="de-DE"/>
          </a:p>
        </p:txBody>
      </p:sp>
    </p:spTree>
    <p:extLst>
      <p:ext uri="{BB962C8B-B14F-4D97-AF65-F5344CB8AC3E}">
        <p14:creationId xmlns:p14="http://schemas.microsoft.com/office/powerpoint/2010/main" val="248846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9</a:t>
            </a:fld>
            <a:endParaRPr lang="de-DE"/>
          </a:p>
        </p:txBody>
      </p:sp>
    </p:spTree>
    <p:extLst>
      <p:ext uri="{BB962C8B-B14F-4D97-AF65-F5344CB8AC3E}">
        <p14:creationId xmlns:p14="http://schemas.microsoft.com/office/powerpoint/2010/main" val="12481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smtClean="0"/>
          </a:p>
          <a:p>
            <a:endParaRPr lang="fr-FR" sz="13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282710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smtClean="0"/>
          </a:p>
          <a:p>
            <a:endParaRPr lang="fr-FR" sz="13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11122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smtClean="0"/>
          </a:p>
          <a:p>
            <a:endParaRPr lang="fr-FR" sz="13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solidFill>
                  <a:prstClr val="black"/>
                </a:solidFill>
              </a:rPr>
              <a:pPr>
                <a:defRPr/>
              </a:pPr>
              <a:t>12</a:t>
            </a:fld>
            <a:endParaRPr lang="de-DE">
              <a:solidFill>
                <a:prstClr val="black"/>
              </a:solidFill>
            </a:endParaRPr>
          </a:p>
        </p:txBody>
      </p:sp>
    </p:spTree>
    <p:extLst>
      <p:ext uri="{BB962C8B-B14F-4D97-AF65-F5344CB8AC3E}">
        <p14:creationId xmlns:p14="http://schemas.microsoft.com/office/powerpoint/2010/main" val="356935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4"/>
            <a:ext cx="6478588"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48E9B5-4524-4854-B31C-19DC72F8AF96}"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88C20E53-3621-42ED-A9C5-9CBA2B2CF1F0}" type="slidenum">
              <a:rPr lang="de-DE" smtClean="0"/>
              <a:pPr>
                <a:defRPr/>
              </a:pPr>
              <a:t>‹#›</a:t>
            </a:fld>
            <a:endParaRPr lang="de-DE"/>
          </a:p>
        </p:txBody>
      </p:sp>
    </p:spTree>
    <p:extLst>
      <p:ext uri="{BB962C8B-B14F-4D97-AF65-F5344CB8AC3E}">
        <p14:creationId xmlns:p14="http://schemas.microsoft.com/office/powerpoint/2010/main" val="203008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65FDF4-D2FE-483D-8AFC-13EC22B32FDB}"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4"/>
            <a:ext cx="7772400" cy="1361872"/>
          </a:xfrm>
        </p:spPr>
        <p:txBody>
          <a:bodyPr anchor="t"/>
          <a:lstStyle>
            <a:lvl1pPr algn="l">
              <a:defRPr sz="4500" b="1" cap="all">
                <a:solidFill>
                  <a:srgbClr val="0872A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7726"/>
            <a:ext cx="77724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05D858B-B45B-4EC9-B158-BD1953AAA5B3}"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58776" y="2457291"/>
            <a:ext cx="413385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457291"/>
            <a:ext cx="4135438"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F0E8351-6A66-4547-B069-85DE88F209D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13"/>
            <a:ext cx="8229600" cy="1141943"/>
          </a:xfrm>
        </p:spPr>
        <p:txBody>
          <a:bodyPr/>
          <a:lstStyle>
            <a:lvl1pPr>
              <a:defRPr>
                <a:solidFill>
                  <a:srgbClr val="0872A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279"/>
            <a:ext cx="4040188"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3921"/>
            <a:ext cx="4040188"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279"/>
            <a:ext cx="4041775"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27" y="2173921"/>
            <a:ext cx="4041775"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A9B9B8-B7AA-41FD-9158-67A13BF8F632}"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6AD26DD-1E7A-4C5A-8CB3-F70951A474C2}"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596AF0-B8A5-4318-89A2-293B505212AA}"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799"/>
            <a:ext cx="3008313" cy="11630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051" y="272799"/>
            <a:ext cx="5111750"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888"/>
            <a:ext cx="3008313"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C5377-ADEA-4F0C-ABF6-5E023DB3FF4A}"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388"/>
            <a:ext cx="5486400" cy="566742"/>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267"/>
            <a:ext cx="54864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dirty="0" smtClean="0"/>
          </a:p>
        </p:txBody>
      </p:sp>
      <p:sp>
        <p:nvSpPr>
          <p:cNvPr id="4" name="Text Placeholder 3"/>
          <p:cNvSpPr>
            <a:spLocks noGrp="1"/>
          </p:cNvSpPr>
          <p:nvPr>
            <p:ph type="body" sz="half" idx="2"/>
          </p:nvPr>
        </p:nvSpPr>
        <p:spPr>
          <a:xfrm>
            <a:off x="1792288" y="5367130"/>
            <a:ext cx="54864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C90EF78-A679-48F2-B605-0A897EADCABE}"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556792"/>
            <a:ext cx="8421688" cy="48426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smtClean="0"/>
              <a:t>Titelmasterformat durch Klicken bearbeiten</a:t>
            </a:r>
          </a:p>
        </p:txBody>
      </p:sp>
      <p:sp>
        <p:nvSpPr>
          <p:cNvPr id="1027" name="Rectangle 3"/>
          <p:cNvSpPr>
            <a:spLocks noGrp="1" noChangeArrowheads="1"/>
          </p:cNvSpPr>
          <p:nvPr>
            <p:ph type="body" idx="1"/>
          </p:nvPr>
        </p:nvSpPr>
        <p:spPr bwMode="auto">
          <a:xfrm>
            <a:off x="358775" y="2276872"/>
            <a:ext cx="8421688" cy="33687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p:txBody>
      </p:sp>
      <p:sp>
        <p:nvSpPr>
          <p:cNvPr id="1030" name="Rectangle 6"/>
          <p:cNvSpPr>
            <a:spLocks noGrp="1" noChangeArrowheads="1"/>
          </p:cNvSpPr>
          <p:nvPr>
            <p:ph type="sldNum" sz="quarter" idx="4"/>
          </p:nvPr>
        </p:nvSpPr>
        <p:spPr bwMode="auto">
          <a:xfrm>
            <a:off x="8061325" y="6403337"/>
            <a:ext cx="719139" cy="306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a:solidFill>
                  <a:srgbClr val="646464"/>
                </a:solidFill>
              </a:defRPr>
            </a:lvl1pPr>
          </a:lstStyle>
          <a:p>
            <a:pPr>
              <a:defRPr/>
            </a:pPr>
            <a:fld id="{88C20E53-3621-42ED-A9C5-9CBA2B2CF1F0}" type="slidenum">
              <a:rPr lang="de-DE"/>
              <a:pPr>
                <a:defRPr/>
              </a:pPr>
              <a:t>‹#›</a:t>
            </a:fld>
            <a:endParaRPr lang="de-DE"/>
          </a:p>
        </p:txBody>
      </p:sp>
      <p:sp>
        <p:nvSpPr>
          <p:cNvPr id="1033" name="Line 9"/>
          <p:cNvSpPr>
            <a:spLocks noChangeShapeType="1"/>
          </p:cNvSpPr>
          <p:nvPr userDrawn="1"/>
        </p:nvSpPr>
        <p:spPr bwMode="auto">
          <a:xfrm>
            <a:off x="358775" y="1196752"/>
            <a:ext cx="8421688" cy="0"/>
          </a:xfrm>
          <a:prstGeom prst="line">
            <a:avLst/>
          </a:prstGeom>
          <a:ln>
            <a:headEnd/>
            <a:tailEnd/>
          </a:ln>
        </p:spPr>
        <p:style>
          <a:lnRef idx="1">
            <a:schemeClr val="dk1"/>
          </a:lnRef>
          <a:fillRef idx="0">
            <a:schemeClr val="dk1"/>
          </a:fillRef>
          <a:effectRef idx="0">
            <a:schemeClr val="dk1"/>
          </a:effectRef>
          <a:fontRef idx="minor">
            <a:schemeClr val="tx1"/>
          </a:fontRef>
        </p:style>
        <p:txBody>
          <a:bodyPr lIns="102352" tIns="51176" rIns="102352" bIns="51176"/>
          <a:lstStyle/>
          <a:p>
            <a:pPr>
              <a:defRPr/>
            </a:pPr>
            <a:endParaRPr lang="en-US" dirty="0"/>
          </a:p>
        </p:txBody>
      </p:sp>
      <p:pic>
        <p:nvPicPr>
          <p:cNvPr id="4" name="Picture 2" descr="C:\Users\ahussain\Desktop\IRENA-logo-PMS307\IRENA-logo-PMS307\IRENA_PMS307-CMYK00080.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08103" y="188640"/>
            <a:ext cx="3024337" cy="88273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09"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10" r:id="rId11"/>
  </p:sldLayoutIdLst>
  <p:timing>
    <p:tnLst>
      <p:par>
        <p:cTn id="1" dur="indefinite" restart="never" nodeType="tmRoot"/>
      </p:par>
    </p:tnLst>
  </p:timing>
  <p:hf hdr="0" ftr="0"/>
  <p:txStyles>
    <p:title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3821" indent="-383821" algn="l" rtl="0" eaLnBrk="0" fontAlgn="base" hangingPunct="0">
        <a:lnSpc>
          <a:spcPct val="130000"/>
        </a:lnSpc>
        <a:spcBef>
          <a:spcPct val="0"/>
        </a:spcBef>
        <a:spcAft>
          <a:spcPct val="0"/>
        </a:spcAft>
        <a:buChar char="•"/>
        <a:defRPr sz="1600">
          <a:solidFill>
            <a:schemeClr val="tx1"/>
          </a:solidFill>
          <a:latin typeface="+mn-lt"/>
          <a:ea typeface="+mn-ea"/>
          <a:cs typeface="+mn-cs"/>
        </a:defRPr>
      </a:lvl1pPr>
      <a:lvl2pPr marL="831612" indent="-319851" algn="l" rtl="0" eaLnBrk="0" fontAlgn="base" hangingPunct="0">
        <a:lnSpc>
          <a:spcPct val="130000"/>
        </a:lnSpc>
        <a:spcBef>
          <a:spcPct val="0"/>
        </a:spcBef>
        <a:spcAft>
          <a:spcPct val="0"/>
        </a:spcAft>
        <a:buFont typeface="Wingdings" pitchFamily="2" charset="2"/>
        <a:buChar char="§"/>
        <a:defRPr sz="1600">
          <a:solidFill>
            <a:schemeClr val="tx1"/>
          </a:solidFill>
          <a:latin typeface="+mn-lt"/>
          <a:cs typeface="+mn-cs"/>
        </a:defRPr>
      </a:lvl2pPr>
      <a:lvl3pPr marL="1279403" indent="-255881" algn="l" rtl="0" eaLnBrk="0" fontAlgn="base" hangingPunct="0">
        <a:lnSpc>
          <a:spcPct val="150000"/>
        </a:lnSpc>
        <a:spcBef>
          <a:spcPct val="0"/>
        </a:spcBef>
        <a:spcAft>
          <a:spcPct val="0"/>
        </a:spcAft>
        <a:buChar char="•"/>
        <a:defRPr sz="2700">
          <a:solidFill>
            <a:schemeClr val="tx1"/>
          </a:solidFill>
          <a:latin typeface="+mn-lt"/>
          <a:cs typeface="+mn-cs"/>
        </a:defRPr>
      </a:lvl3pPr>
      <a:lvl4pPr marL="1791165" indent="-255881" algn="l" rtl="0" eaLnBrk="0" fontAlgn="base" hangingPunct="0">
        <a:lnSpc>
          <a:spcPct val="150000"/>
        </a:lnSpc>
        <a:spcBef>
          <a:spcPct val="0"/>
        </a:spcBef>
        <a:spcAft>
          <a:spcPct val="0"/>
        </a:spcAft>
        <a:buChar char="–"/>
        <a:defRPr sz="2200">
          <a:solidFill>
            <a:schemeClr val="tx1"/>
          </a:solidFill>
          <a:latin typeface="+mn-lt"/>
          <a:cs typeface="+mn-cs"/>
        </a:defRPr>
      </a:lvl4pPr>
      <a:lvl5pPr marL="2302926" indent="-255881" algn="l" rtl="0" eaLnBrk="0" fontAlgn="base" hangingPunct="0">
        <a:lnSpc>
          <a:spcPct val="150000"/>
        </a:lnSpc>
        <a:spcBef>
          <a:spcPct val="0"/>
        </a:spcBef>
        <a:spcAft>
          <a:spcPct val="0"/>
        </a:spcAft>
        <a:buChar char="»"/>
        <a:defRPr sz="2200">
          <a:solidFill>
            <a:schemeClr val="tx1"/>
          </a:solidFill>
          <a:latin typeface="+mn-lt"/>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4864"/>
            <a:ext cx="8316416" cy="3744416"/>
          </a:xfrm>
        </p:spPr>
        <p:txBody>
          <a:bodyPr/>
          <a:lstStyle/>
          <a:p>
            <a:pPr>
              <a:lnSpc>
                <a:spcPct val="100000"/>
              </a:lnSpc>
              <a:spcAft>
                <a:spcPts val="600"/>
              </a:spcAft>
            </a:pPr>
            <a:r>
              <a:rPr lang="en-GB" dirty="0" smtClean="0">
                <a:latin typeface="Calibri Light" panose="020F0302020204030204" pitchFamily="34" charset="0"/>
              </a:rPr>
              <a:t>IRENA’s programmes in Africa</a:t>
            </a:r>
            <a:r>
              <a:rPr lang="en-GB" sz="2000" i="1" dirty="0" smtClean="0">
                <a:latin typeface="Calibri" panose="020F0502020204030204" pitchFamily="34" charset="0"/>
              </a:rPr>
              <a:t/>
            </a:r>
            <a:br>
              <a:rPr lang="en-GB" sz="2000" i="1" dirty="0" smtClean="0">
                <a:latin typeface="Calibri" panose="020F0502020204030204" pitchFamily="34" charset="0"/>
              </a:rPr>
            </a:br>
            <a:r>
              <a:rPr lang="en-GB" sz="2000" dirty="0" smtClean="0">
                <a:latin typeface="Calibri" panose="020F0502020204030204" pitchFamily="34" charset="0"/>
              </a:rPr>
              <a:t/>
            </a:r>
            <a:br>
              <a:rPr lang="en-GB" sz="2000" dirty="0" smtClean="0">
                <a:latin typeface="Calibri" panose="020F0502020204030204" pitchFamily="34" charset="0"/>
              </a:rPr>
            </a:br>
            <a:r>
              <a:rPr lang="en-GB" sz="2000" dirty="0" smtClean="0">
                <a:latin typeface="Calibri" panose="020F0502020204030204" pitchFamily="34" charset="0"/>
              </a:rPr>
              <a:t>SADC Renewable Energy Entrepreneurship Support </a:t>
            </a:r>
            <a:r>
              <a:rPr lang="en-GB" sz="2000" dirty="0" smtClean="0">
                <a:latin typeface="Calibri" panose="020F0502020204030204" pitchFamily="34" charset="0"/>
              </a:rPr>
              <a:t>Facility</a:t>
            </a:r>
            <a:br>
              <a:rPr lang="en-GB" sz="2000" dirty="0" smtClean="0">
                <a:latin typeface="Calibri" panose="020F0502020204030204" pitchFamily="34" charset="0"/>
              </a:rPr>
            </a:br>
            <a:r>
              <a:rPr lang="en-GB" sz="2000" dirty="0" smtClean="0">
                <a:latin typeface="Calibri" panose="020F0502020204030204" pitchFamily="34" charset="0"/>
              </a:rPr>
              <a:t/>
            </a:r>
            <a:br>
              <a:rPr lang="en-GB" sz="2000" dirty="0" smtClean="0">
                <a:latin typeface="Calibri" panose="020F0502020204030204" pitchFamily="34" charset="0"/>
              </a:rPr>
            </a:br>
            <a:r>
              <a:rPr lang="en-GB" sz="1600" dirty="0" smtClean="0">
                <a:latin typeface="Calibri Light" panose="020F0302020204030204" pitchFamily="34" charset="0"/>
              </a:rPr>
              <a:t>Tijana </a:t>
            </a:r>
            <a:r>
              <a:rPr lang="en-GB" sz="1600" dirty="0">
                <a:latin typeface="Calibri Light" panose="020F0302020204030204" pitchFamily="34" charset="0"/>
              </a:rPr>
              <a:t>Radojicic – Associate Programme Officer</a:t>
            </a:r>
            <a:r>
              <a:rPr lang="en-GB" sz="1600" dirty="0">
                <a:latin typeface="Calibri Light" panose="020F0302020204030204" pitchFamily="34" charset="0"/>
              </a:rPr>
              <a:t/>
            </a:r>
            <a:br>
              <a:rPr lang="en-GB" sz="1600" dirty="0">
                <a:latin typeface="Calibri Light" panose="020F0302020204030204" pitchFamily="34" charset="0"/>
              </a:rPr>
            </a:br>
            <a:r>
              <a:rPr lang="en-GB" sz="1600" dirty="0">
                <a:latin typeface="Calibri Light" panose="020F0302020204030204" pitchFamily="34" charset="0"/>
              </a:rPr>
              <a:t>27 April 2017</a:t>
            </a:r>
            <a:r>
              <a:rPr lang="en-GB" sz="1600" dirty="0">
                <a:latin typeface="Calibri Light" panose="020F0302020204030204" pitchFamily="34" charset="0"/>
              </a:rPr>
              <a:t/>
            </a:r>
            <a:br>
              <a:rPr lang="en-GB" sz="1600" dirty="0">
                <a:latin typeface="Calibri Light" panose="020F0302020204030204" pitchFamily="34" charset="0"/>
              </a:rPr>
            </a:br>
            <a:r>
              <a:rPr lang="en-GB" sz="1600" dirty="0">
                <a:latin typeface="Calibri Light" panose="020F0302020204030204" pitchFamily="34" charset="0"/>
              </a:rPr>
              <a:t>Maseru, Lesotho</a:t>
            </a:r>
            <a:endParaRPr lang="en-GB" sz="1600" dirty="0">
              <a:latin typeface="Calibri Light" panose="020F0302020204030204" pitchFamily="34" charset="0"/>
            </a:endParaRPr>
          </a:p>
        </p:txBody>
      </p:sp>
      <p:sp>
        <p:nvSpPr>
          <p:cNvPr id="3" name="AutoShape 2" descr="IOREC"/>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210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latin typeface="Calibri" panose="020F0502020204030204" pitchFamily="34" charset="0"/>
              </a:rPr>
              <a:pPr>
                <a:defRPr/>
              </a:pPr>
              <a:t>10</a:t>
            </a:fld>
            <a:endParaRPr lang="de-DE">
              <a:latin typeface="Calibri" panose="020F0502020204030204" pitchFamily="34" charset="0"/>
            </a:endParaRPr>
          </a:p>
        </p:txBody>
      </p:sp>
      <p:sp>
        <p:nvSpPr>
          <p:cNvPr id="7" name="Title 1"/>
          <p:cNvSpPr>
            <a:spLocks noGrp="1"/>
          </p:cNvSpPr>
          <p:nvPr>
            <p:ph type="title"/>
          </p:nvPr>
        </p:nvSpPr>
        <p:spPr>
          <a:xfrm>
            <a:off x="240785" y="280435"/>
            <a:ext cx="8421688" cy="484269"/>
          </a:xfrm>
        </p:spPr>
        <p:txBody>
          <a:bodyPr>
            <a:noAutofit/>
          </a:bodyPr>
          <a:lstStyle/>
          <a:p>
            <a:r>
              <a:rPr lang="en-US" sz="3200" dirty="0" smtClean="0">
                <a:latin typeface="Calibri" panose="020F0502020204030204" pitchFamily="34" charset="0"/>
              </a:rPr>
              <a:t>ProSPER</a:t>
            </a:r>
            <a:endParaRPr lang="en-US" sz="3200" dirty="0">
              <a:latin typeface="Calibri" panose="020F0502020204030204" pitchFamily="34" charset="0"/>
            </a:endParaRPr>
          </a:p>
        </p:txBody>
      </p:sp>
      <p:sp>
        <p:nvSpPr>
          <p:cNvPr id="21" name="Rectangle 20"/>
          <p:cNvSpPr/>
          <p:nvPr/>
        </p:nvSpPr>
        <p:spPr>
          <a:xfrm>
            <a:off x="185729" y="1060146"/>
            <a:ext cx="8634743" cy="131925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600"/>
              </a:spcAft>
            </a:pPr>
            <a:r>
              <a:rPr lang="en-US" sz="2400" b="1" dirty="0" smtClean="0">
                <a:solidFill>
                  <a:schemeClr val="bg2">
                    <a:lumMod val="50000"/>
                  </a:schemeClr>
                </a:solidFill>
                <a:latin typeface="Calibri" panose="020F0502020204030204" pitchFamily="34" charset="0"/>
              </a:rPr>
              <a:t>ProSPER: Promoting a Solar PV Market in West Africa</a:t>
            </a:r>
          </a:p>
          <a:p>
            <a:pPr algn="ctr">
              <a:spcBef>
                <a:spcPts val="0"/>
              </a:spcBef>
              <a:spcAft>
                <a:spcPts val="1200"/>
              </a:spcAft>
            </a:pPr>
            <a:r>
              <a:rPr lang="en-GB" sz="2000" b="1" dirty="0" smtClean="0">
                <a:solidFill>
                  <a:schemeClr val="bg2">
                    <a:lumMod val="50000"/>
                  </a:schemeClr>
                </a:solidFill>
                <a:latin typeface="Calibri" panose="020F0502020204030204" pitchFamily="34" charset="0"/>
              </a:rPr>
              <a:t>Strengthening and developing local capacities of </a:t>
            </a:r>
            <a:r>
              <a:rPr lang="en-GB" sz="2000" b="1"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rPr>
              <a:t>policymakers</a:t>
            </a:r>
            <a:r>
              <a:rPr lang="en-GB" sz="2000" b="1" dirty="0" smtClean="0">
                <a:solidFill>
                  <a:schemeClr val="bg2">
                    <a:lumMod val="50000"/>
                  </a:schemeClr>
                </a:solidFill>
                <a:latin typeface="Calibri" panose="020F0502020204030204" pitchFamily="34" charset="0"/>
              </a:rPr>
              <a:t>, </a:t>
            </a:r>
            <a:r>
              <a:rPr lang="en-GB" sz="2000" b="1"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rPr>
              <a:t>regulators and utilities, financial institutions </a:t>
            </a:r>
            <a:r>
              <a:rPr lang="en-GB" sz="2000" b="1" dirty="0" smtClean="0">
                <a:solidFill>
                  <a:schemeClr val="bg2">
                    <a:lumMod val="50000"/>
                  </a:schemeClr>
                </a:solidFill>
                <a:latin typeface="Calibri" panose="020F0502020204030204" pitchFamily="34" charset="0"/>
              </a:rPr>
              <a:t>and renewable energy </a:t>
            </a:r>
            <a:r>
              <a:rPr lang="en-GB" sz="2000" b="1"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rPr>
              <a:t>entrepreneurs.</a:t>
            </a:r>
            <a:endParaRPr lang="en-US" sz="2000" b="1" dirty="0">
              <a:solidFill>
                <a:schemeClr val="bg2">
                  <a:lumMod val="50000"/>
                </a:schemeClr>
              </a:solidFill>
              <a:latin typeface="Calibri" panose="020F0502020204030204" pitchFamily="34" charset="0"/>
            </a:endParaRPr>
          </a:p>
        </p:txBody>
      </p:sp>
      <p:sp>
        <p:nvSpPr>
          <p:cNvPr id="39" name="Rectangle 38"/>
          <p:cNvSpPr/>
          <p:nvPr/>
        </p:nvSpPr>
        <p:spPr>
          <a:xfrm>
            <a:off x="226524" y="3347983"/>
            <a:ext cx="4229637"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smtClean="0">
                <a:solidFill>
                  <a:srgbClr val="0070C0"/>
                </a:solidFill>
                <a:latin typeface="Calibri Light" panose="020F0302020204030204" pitchFamily="34" charset="0"/>
              </a:rPr>
              <a:t>National </a:t>
            </a:r>
            <a:r>
              <a:rPr lang="en-US" sz="2000" b="1" dirty="0">
                <a:solidFill>
                  <a:srgbClr val="0070C0"/>
                </a:solidFill>
                <a:latin typeface="Calibri Light" panose="020F0302020204030204" pitchFamily="34" charset="0"/>
              </a:rPr>
              <a:t>Renewable Energy Policies and Incentive </a:t>
            </a:r>
            <a:r>
              <a:rPr lang="en-US" sz="2000" b="1" dirty="0" smtClean="0">
                <a:solidFill>
                  <a:srgbClr val="0070C0"/>
                </a:solidFill>
                <a:latin typeface="Calibri Light" panose="020F0302020204030204" pitchFamily="34" charset="0"/>
              </a:rPr>
              <a:t>Schemes</a:t>
            </a:r>
          </a:p>
          <a:p>
            <a:endParaRPr lang="en-GB" sz="2000" b="1" dirty="0" smtClean="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endParaRPr>
          </a:p>
          <a:p>
            <a:r>
              <a:rPr lang="en-GB"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Reinforcing </a:t>
            </a:r>
            <a:r>
              <a:rPr lang="en-GB"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the capacities on policies, regulatory frameworks and incentive schemes to promote renewable energies at the national level</a:t>
            </a:r>
            <a:r>
              <a:rPr lang="en-GB"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t>
            </a:r>
            <a:endParaRPr lang="en-GB"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02045" y="4456380"/>
            <a:ext cx="3686048" cy="1947298"/>
          </a:xfrm>
          <a:prstGeom prst="rect">
            <a:avLst/>
          </a:prstGeom>
          <a:noFill/>
          <a:ln w="9525">
            <a:noFill/>
            <a:miter lim="800000"/>
            <a:headEnd/>
            <a:tailEnd/>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6085" b="6278"/>
          <a:stretch/>
        </p:blipFill>
        <p:spPr>
          <a:xfrm>
            <a:off x="4702045" y="2456319"/>
            <a:ext cx="3686379" cy="1870039"/>
          </a:xfrm>
          <a:prstGeom prst="rect">
            <a:avLst/>
          </a:prstGeom>
        </p:spPr>
      </p:pic>
      <p:sp>
        <p:nvSpPr>
          <p:cNvPr id="10" name="Rectangle 9"/>
          <p:cNvSpPr/>
          <p:nvPr/>
        </p:nvSpPr>
        <p:spPr>
          <a:xfrm>
            <a:off x="4409149" y="6202881"/>
            <a:ext cx="3840988" cy="707886"/>
          </a:xfrm>
          <a:prstGeom prst="rect">
            <a:avLst/>
          </a:prstGeom>
        </p:spPr>
        <p:txBody>
          <a:bodyPr wrap="none">
            <a:spAutoFit/>
          </a:bodyPr>
          <a:lstStyle/>
          <a:p>
            <a:pPr lvl="1">
              <a:lnSpc>
                <a:spcPct val="200000"/>
              </a:lnSpc>
            </a:pPr>
            <a:r>
              <a:rPr lang="en-GB" sz="2000" b="1" dirty="0">
                <a:latin typeface="Calibri Light" panose="020F0302020204030204" pitchFamily="34" charset="0"/>
              </a:rPr>
              <a:t>September 2013, Accra, </a:t>
            </a:r>
            <a:r>
              <a:rPr lang="en-US" sz="2000" b="1" dirty="0">
                <a:latin typeface="Calibri Light" panose="020F0302020204030204" pitchFamily="34" charset="0"/>
              </a:rPr>
              <a:t>Ghana</a:t>
            </a:r>
          </a:p>
        </p:txBody>
      </p:sp>
    </p:spTree>
    <p:extLst>
      <p:ext uri="{BB962C8B-B14F-4D97-AF65-F5344CB8AC3E}">
        <p14:creationId xmlns:p14="http://schemas.microsoft.com/office/powerpoint/2010/main" val="837440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latin typeface="Calibri" panose="020F0502020204030204" pitchFamily="34" charset="0"/>
              </a:rPr>
              <a:pPr>
                <a:defRPr/>
              </a:pPr>
              <a:t>11</a:t>
            </a:fld>
            <a:endParaRPr lang="de-DE">
              <a:latin typeface="Calibri" panose="020F0502020204030204" pitchFamily="34" charset="0"/>
            </a:endParaRPr>
          </a:p>
        </p:txBody>
      </p:sp>
      <p:sp>
        <p:nvSpPr>
          <p:cNvPr id="7" name="Title 1"/>
          <p:cNvSpPr>
            <a:spLocks noGrp="1"/>
          </p:cNvSpPr>
          <p:nvPr>
            <p:ph type="title"/>
          </p:nvPr>
        </p:nvSpPr>
        <p:spPr>
          <a:xfrm>
            <a:off x="240785" y="280435"/>
            <a:ext cx="8421688" cy="484269"/>
          </a:xfrm>
        </p:spPr>
        <p:txBody>
          <a:bodyPr>
            <a:noAutofit/>
          </a:bodyPr>
          <a:lstStyle/>
          <a:p>
            <a:r>
              <a:rPr lang="en-US" sz="3200" dirty="0" smtClean="0">
                <a:latin typeface="Calibri" panose="020F0502020204030204" pitchFamily="34" charset="0"/>
              </a:rPr>
              <a:t>ProSPER</a:t>
            </a:r>
            <a:endParaRPr lang="en-US" sz="3200" dirty="0">
              <a:latin typeface="Calibri" panose="020F0502020204030204" pitchFamily="34" charset="0"/>
            </a:endParaRPr>
          </a:p>
        </p:txBody>
      </p:sp>
      <p:sp>
        <p:nvSpPr>
          <p:cNvPr id="42" name="TextBox 41"/>
          <p:cNvSpPr txBox="1"/>
          <p:nvPr/>
        </p:nvSpPr>
        <p:spPr>
          <a:xfrm>
            <a:off x="332656" y="1263068"/>
            <a:ext cx="8496944"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solidFill>
                  <a:srgbClr val="0070C0"/>
                </a:solidFill>
                <a:latin typeface="Calibri Light" panose="020F0302020204030204" pitchFamily="34" charset="0"/>
              </a:rPr>
              <a:t>Supporting Entrepreneurship and Project Financing</a:t>
            </a:r>
          </a:p>
          <a:p>
            <a:endParaRPr lang="en-GB" sz="2000" b="1" dirty="0" smtClean="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smtClean="0">
                <a:latin typeface="Calibri Light" panose="020F0302020204030204" pitchFamily="34" charset="0"/>
                <a:ea typeface="Calibri" panose="020F0502020204030204" pitchFamily="34" charset="0"/>
                <a:cs typeface="Times New Roman" panose="02020603050405020304" pitchFamily="18" charset="0"/>
              </a:rPr>
              <a:t>Sharing </a:t>
            </a:r>
            <a:r>
              <a:rPr lang="en-US" sz="2000" dirty="0">
                <a:latin typeface="Calibri Light" panose="020F0302020204030204" pitchFamily="34" charset="0"/>
                <a:ea typeface="Calibri" panose="020F0502020204030204" pitchFamily="34" charset="0"/>
                <a:cs typeface="Times New Roman" panose="02020603050405020304" pitchFamily="18" charset="0"/>
              </a:rPr>
              <a:t>innovative processes across different countries and the potentials of decentralized PV business models within the ECOWAS region;</a:t>
            </a:r>
          </a:p>
          <a:p>
            <a:pPr marL="342900" indent="-342900" algn="just">
              <a:spcBef>
                <a:spcPts val="0"/>
              </a:spcBef>
              <a:spcAft>
                <a:spcPts val="0"/>
              </a:spcAft>
              <a:buFont typeface="Symbol" panose="05050102010706020507" pitchFamily="18" charset="2"/>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Enabling SMEs to assess the business potentials of PV projects, develop business plans and loan requests;</a:t>
            </a:r>
          </a:p>
          <a:p>
            <a:pPr marL="342900" indent="-342900" algn="just">
              <a:spcBef>
                <a:spcPts val="0"/>
              </a:spcBef>
              <a:spcAft>
                <a:spcPts val="0"/>
              </a:spcAft>
              <a:buFont typeface="Symbol" panose="05050102010706020507" pitchFamily="18" charset="2"/>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Increasing confidence of financial institutions in RET as they enhance their understanding of the technologies, improving the sustainability of RE projects and investments;</a:t>
            </a:r>
          </a:p>
          <a:p>
            <a:pPr marL="342900" indent="-342900" algn="just">
              <a:spcBef>
                <a:spcPts val="0"/>
              </a:spcBef>
              <a:spcAft>
                <a:spcPts val="600"/>
              </a:spcAft>
              <a:buFont typeface="Symbol" panose="05050102010706020507" pitchFamily="18" charset="2"/>
              <a:buChar char=""/>
            </a:pPr>
            <a:r>
              <a:rPr lang="en-US" sz="2000" dirty="0">
                <a:latin typeface="Calibri Light" panose="020F0302020204030204" pitchFamily="34" charset="0"/>
                <a:ea typeface="Calibri" panose="020F0502020204030204" pitchFamily="34" charset="0"/>
                <a:cs typeface="Times New Roman" panose="02020603050405020304" pitchFamily="18" charset="0"/>
              </a:rPr>
              <a:t>Sharing of experiences between an international incubation </a:t>
            </a:r>
            <a:r>
              <a:rPr lang="en-US" sz="2000" dirty="0" err="1">
                <a:latin typeface="Calibri Light" panose="020F0302020204030204" pitchFamily="34" charset="0"/>
                <a:ea typeface="Calibri" panose="020F0502020204030204" pitchFamily="34" charset="0"/>
                <a:cs typeface="Times New Roman" panose="02020603050405020304" pitchFamily="18" charset="0"/>
              </a:rPr>
              <a:t>centre</a:t>
            </a:r>
            <a:r>
              <a:rPr lang="en-US" sz="2000" dirty="0">
                <a:latin typeface="Calibri Light" panose="020F0302020204030204" pitchFamily="34" charset="0"/>
                <a:ea typeface="Calibri" panose="020F0502020204030204" pitchFamily="34" charset="0"/>
                <a:cs typeface="Times New Roman" panose="02020603050405020304" pitchFamily="18" charset="0"/>
              </a:rPr>
              <a:t> and an ECOWAS based incubation </a:t>
            </a:r>
            <a:r>
              <a:rPr lang="en-US" sz="2000" dirty="0" err="1">
                <a:latin typeface="Calibri Light" panose="020F0302020204030204" pitchFamily="34" charset="0"/>
                <a:ea typeface="Calibri" panose="020F0502020204030204" pitchFamily="34" charset="0"/>
                <a:cs typeface="Times New Roman" panose="02020603050405020304" pitchFamily="18" charset="0"/>
              </a:rPr>
              <a:t>centre</a:t>
            </a:r>
            <a:r>
              <a:rPr lang="en-US" sz="2000" dirty="0" smtClean="0">
                <a:latin typeface="Calibri Light" panose="020F0302020204030204" pitchFamily="34" charset="0"/>
                <a:ea typeface="Calibri" panose="020F0502020204030204" pitchFamily="34" charset="0"/>
                <a:cs typeface="Times New Roman" panose="02020603050405020304" pitchFamily="18" charset="0"/>
              </a:rPr>
              <a:t>.</a:t>
            </a:r>
            <a:endParaRPr lang="en-US" sz="2000"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0492"/>
          <a:stretch/>
        </p:blipFill>
        <p:spPr>
          <a:xfrm>
            <a:off x="5419790" y="4807148"/>
            <a:ext cx="3589893" cy="190282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0958"/>
          <a:stretch/>
        </p:blipFill>
        <p:spPr>
          <a:xfrm>
            <a:off x="1012621" y="4807148"/>
            <a:ext cx="3214032" cy="19028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66" y="5688074"/>
            <a:ext cx="816468" cy="81646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0261" y="5420844"/>
            <a:ext cx="634750" cy="744460"/>
          </a:xfrm>
          <a:prstGeom prst="rect">
            <a:avLst/>
          </a:prstGeom>
        </p:spPr>
      </p:pic>
    </p:spTree>
    <p:extLst>
      <p:ext uri="{BB962C8B-B14F-4D97-AF65-F5344CB8AC3E}">
        <p14:creationId xmlns:p14="http://schemas.microsoft.com/office/powerpoint/2010/main" val="107524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latin typeface="Calibri" panose="020F0502020204030204" pitchFamily="34" charset="0"/>
              </a:rPr>
              <a:pPr>
                <a:defRPr/>
              </a:pPr>
              <a:t>12</a:t>
            </a:fld>
            <a:endParaRPr lang="de-DE">
              <a:latin typeface="Calibri" panose="020F0502020204030204" pitchFamily="34" charset="0"/>
            </a:endParaRPr>
          </a:p>
        </p:txBody>
      </p:sp>
      <p:sp>
        <p:nvSpPr>
          <p:cNvPr id="7" name="Title 1"/>
          <p:cNvSpPr>
            <a:spLocks noGrp="1"/>
          </p:cNvSpPr>
          <p:nvPr>
            <p:ph type="title"/>
          </p:nvPr>
        </p:nvSpPr>
        <p:spPr>
          <a:xfrm>
            <a:off x="240785" y="280435"/>
            <a:ext cx="8421688" cy="484269"/>
          </a:xfrm>
        </p:spPr>
        <p:txBody>
          <a:bodyPr>
            <a:noAutofit/>
          </a:bodyPr>
          <a:lstStyle/>
          <a:p>
            <a:r>
              <a:rPr lang="en-US" sz="3200" dirty="0" smtClean="0">
                <a:latin typeface="Calibri" panose="020F0502020204030204" pitchFamily="34" charset="0"/>
              </a:rPr>
              <a:t>ProSPER</a:t>
            </a:r>
            <a:endParaRPr lang="en-US" sz="3200" dirty="0">
              <a:latin typeface="Calibri" panose="020F050202020403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514" t="16988" r="19886" b="28649"/>
          <a:stretch/>
        </p:blipFill>
        <p:spPr>
          <a:xfrm>
            <a:off x="5472608" y="3353329"/>
            <a:ext cx="3347864" cy="1598980"/>
          </a:xfrm>
          <a:prstGeom prst="rect">
            <a:avLst/>
          </a:prstGeom>
        </p:spPr>
      </p:pic>
      <p:sp>
        <p:nvSpPr>
          <p:cNvPr id="15" name="Rectangle 14"/>
          <p:cNvSpPr/>
          <p:nvPr/>
        </p:nvSpPr>
        <p:spPr>
          <a:xfrm>
            <a:off x="5616624" y="4993749"/>
            <a:ext cx="5256584" cy="369332"/>
          </a:xfrm>
          <a:prstGeom prst="rect">
            <a:avLst/>
          </a:prstGeom>
        </p:spPr>
        <p:txBody>
          <a:bodyPr wrap="square">
            <a:spAutoFit/>
          </a:bodyPr>
          <a:lstStyle/>
          <a:p>
            <a:pPr lvl="1"/>
            <a:r>
              <a:rPr lang="en-GB" sz="1800" b="1" dirty="0" smtClean="0">
                <a:latin typeface="Calibri Light" panose="020F0302020204030204" pitchFamily="34" charset="0"/>
              </a:rPr>
              <a:t>July 2014, </a:t>
            </a:r>
            <a:r>
              <a:rPr lang="en-GB" sz="1800" b="1" dirty="0" err="1" smtClean="0">
                <a:latin typeface="Calibri Light" panose="020F0302020204030204" pitchFamily="34" charset="0"/>
              </a:rPr>
              <a:t>Lomé</a:t>
            </a:r>
            <a:r>
              <a:rPr lang="en-GB" sz="1800" b="1" dirty="0" smtClean="0">
                <a:latin typeface="Calibri Light" panose="020F0302020204030204" pitchFamily="34" charset="0"/>
              </a:rPr>
              <a:t>, Togo</a:t>
            </a:r>
            <a:endParaRPr lang="en-US" sz="1800" b="1" dirty="0">
              <a:latin typeface="Calibri Light" panose="020F0302020204030204" pitchFamily="34" charset="0"/>
            </a:endParaRPr>
          </a:p>
        </p:txBody>
      </p:sp>
      <p:sp>
        <p:nvSpPr>
          <p:cNvPr id="16" name="Rectangle 15"/>
          <p:cNvSpPr/>
          <p:nvPr/>
        </p:nvSpPr>
        <p:spPr>
          <a:xfrm>
            <a:off x="259949" y="1628800"/>
            <a:ext cx="5212659" cy="3785652"/>
          </a:xfrm>
          <a:prstGeom prst="rect">
            <a:avLst/>
          </a:prstGeom>
        </p:spPr>
        <p:txBody>
          <a:bodyPr wrap="square">
            <a:spAutoFit/>
          </a:bodyPr>
          <a:lstStyle/>
          <a:p>
            <a:r>
              <a:rPr lang="en-GB" sz="2000" b="1" dirty="0">
                <a:solidFill>
                  <a:srgbClr val="0070C0"/>
                </a:solidFill>
                <a:latin typeface="Calibri Light" panose="020F0302020204030204" pitchFamily="34" charset="0"/>
              </a:rPr>
              <a:t>Financing of Solar Energy Technology </a:t>
            </a:r>
            <a:r>
              <a:rPr lang="en-GB" sz="2000" b="1" dirty="0" smtClean="0">
                <a:solidFill>
                  <a:srgbClr val="0070C0"/>
                </a:solidFill>
                <a:latin typeface="Calibri Light" panose="020F0302020204030204" pitchFamily="34" charset="0"/>
              </a:rPr>
              <a:t>Projects</a:t>
            </a:r>
          </a:p>
          <a:p>
            <a:endParaRPr lang="en-GB" sz="2000" b="1" dirty="0">
              <a:latin typeface="Calibri Light" panose="020F03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Calibri Light" panose="020F0302020204030204" pitchFamily="34" charset="0"/>
                <a:ea typeface="Calibri" panose="020F0502020204030204" pitchFamily="34" charset="0"/>
                <a:cs typeface="Arial" panose="020B0604020202020204" pitchFamily="34" charset="0"/>
              </a:rPr>
              <a:t>Raise </a:t>
            </a:r>
            <a:r>
              <a:rPr lang="en-GB" sz="2000" dirty="0">
                <a:latin typeface="Calibri Light" panose="020F0302020204030204" pitchFamily="34" charset="0"/>
                <a:ea typeface="Calibri" panose="020F0502020204030204" pitchFamily="34" charset="0"/>
                <a:cs typeface="Arial" panose="020B0604020202020204" pitchFamily="34" charset="0"/>
              </a:rPr>
              <a:t>awareness on </a:t>
            </a:r>
            <a:r>
              <a:rPr lang="en-GB" sz="2000" dirty="0" smtClean="0">
                <a:latin typeface="Calibri Light" panose="020F0302020204030204" pitchFamily="34" charset="0"/>
                <a:ea typeface="Calibri" panose="020F0502020204030204" pitchFamily="34" charset="0"/>
                <a:cs typeface="Arial" panose="020B0604020202020204" pitchFamily="34" charset="0"/>
              </a:rPr>
              <a:t>RE </a:t>
            </a:r>
            <a:r>
              <a:rPr lang="en-GB" sz="2000" dirty="0">
                <a:latin typeface="Calibri Light" panose="020F0302020204030204" pitchFamily="34" charset="0"/>
                <a:ea typeface="Calibri" panose="020F0502020204030204" pitchFamily="34" charset="0"/>
                <a:cs typeface="Arial" panose="020B0604020202020204" pitchFamily="34" charset="0"/>
              </a:rPr>
              <a:t>financing opportunities, associated risks and share best </a:t>
            </a:r>
            <a:r>
              <a:rPr lang="en-GB" sz="2000" dirty="0" smtClean="0">
                <a:latin typeface="Calibri Light" panose="020F0302020204030204" pitchFamily="34" charset="0"/>
                <a:ea typeface="Calibri" panose="020F0502020204030204" pitchFamily="34" charset="0"/>
                <a:cs typeface="Arial" panose="020B0604020202020204" pitchFamily="34" charset="0"/>
              </a:rPr>
              <a:t>practices; </a:t>
            </a:r>
          </a:p>
          <a:p>
            <a:pPr marL="285750" indent="-285750">
              <a:buFont typeface="Arial" panose="020B0604020202020204" pitchFamily="34" charset="0"/>
              <a:buChar char="•"/>
            </a:pPr>
            <a:r>
              <a:rPr lang="en-GB" sz="2000" dirty="0" smtClean="0">
                <a:latin typeface="Calibri Light" panose="020F0302020204030204" pitchFamily="34" charset="0"/>
                <a:ea typeface="Calibri" panose="020F0502020204030204" pitchFamily="34" charset="0"/>
                <a:cs typeface="Arial" panose="020B0604020202020204" pitchFamily="34" charset="0"/>
              </a:rPr>
              <a:t>Increase </a:t>
            </a:r>
            <a:r>
              <a:rPr lang="en-GB" sz="2000" dirty="0">
                <a:latin typeface="Calibri Light" panose="020F0302020204030204" pitchFamily="34" charset="0"/>
                <a:ea typeface="Calibri" panose="020F0502020204030204" pitchFamily="34" charset="0"/>
                <a:cs typeface="Arial" panose="020B0604020202020204" pitchFamily="34" charset="0"/>
              </a:rPr>
              <a:t>FI’s confidence in financing </a:t>
            </a:r>
            <a:r>
              <a:rPr lang="en-GB" sz="2000" dirty="0" smtClean="0">
                <a:latin typeface="Calibri Light" panose="020F0302020204030204" pitchFamily="34" charset="0"/>
                <a:ea typeface="Calibri" panose="020F0502020204030204" pitchFamily="34" charset="0"/>
                <a:cs typeface="Arial" panose="020B0604020202020204" pitchFamily="34" charset="0"/>
              </a:rPr>
              <a:t>RE projects</a:t>
            </a:r>
            <a:r>
              <a:rPr lang="en-GB" sz="2000" dirty="0">
                <a:latin typeface="Calibri Light" panose="020F030202020403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Arial" panose="020B0604020202020204" pitchFamily="34" charset="0"/>
              </a:rPr>
              <a:t>Raise awareness for the benefits of </a:t>
            </a:r>
            <a:r>
              <a:rPr lang="en-US" sz="2000" dirty="0" smtClean="0">
                <a:latin typeface="Calibri Light" panose="020F0302020204030204" pitchFamily="34" charset="0"/>
                <a:ea typeface="Calibri" panose="020F0502020204030204" pitchFamily="34" charset="0"/>
                <a:cs typeface="Arial" panose="020B0604020202020204" pitchFamily="34" charset="0"/>
              </a:rPr>
              <a:t>RE, </a:t>
            </a:r>
            <a:r>
              <a:rPr lang="en-US" sz="2000" dirty="0">
                <a:latin typeface="Calibri Light" panose="020F0302020204030204" pitchFamily="34" charset="0"/>
                <a:ea typeface="Calibri" panose="020F0502020204030204" pitchFamily="34" charset="0"/>
                <a:cs typeface="Arial" panose="020B0604020202020204" pitchFamily="34" charset="0"/>
              </a:rPr>
              <a:t>provide broad technology </a:t>
            </a:r>
            <a:r>
              <a:rPr lang="en-US" sz="2000" dirty="0" smtClean="0">
                <a:latin typeface="Calibri Light" panose="020F0302020204030204" pitchFamily="34" charset="0"/>
                <a:ea typeface="Calibri" panose="020F0502020204030204" pitchFamily="34" charset="0"/>
                <a:cs typeface="Arial" panose="020B0604020202020204" pitchFamily="34" charset="0"/>
              </a:rPr>
              <a:t>overview;</a:t>
            </a:r>
            <a:endParaRPr lang="en-US" sz="2000" dirty="0">
              <a:latin typeface="Calibri Light" panose="020F03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latin typeface="Calibri Light" panose="020F0302020204030204" pitchFamily="34" charset="0"/>
                <a:ea typeface="Calibri" panose="020F0502020204030204" pitchFamily="34" charset="0"/>
                <a:cs typeface="Arial" panose="020B0604020202020204" pitchFamily="34" charset="0"/>
              </a:rPr>
              <a:t>Enhance the ability to assess business plans and risks of proposed </a:t>
            </a:r>
            <a:r>
              <a:rPr lang="en-US" sz="2000" dirty="0" smtClean="0">
                <a:latin typeface="Calibri Light" panose="020F0302020204030204" pitchFamily="34" charset="0"/>
                <a:ea typeface="Calibri" panose="020F0502020204030204" pitchFamily="34" charset="0"/>
                <a:cs typeface="Arial" panose="020B0604020202020204" pitchFamily="34" charset="0"/>
              </a:rPr>
              <a:t>RE </a:t>
            </a:r>
            <a:r>
              <a:rPr lang="en-US" sz="2000" dirty="0">
                <a:latin typeface="Calibri Light" panose="020F0302020204030204" pitchFamily="34" charset="0"/>
                <a:ea typeface="Calibri" panose="020F0502020204030204" pitchFamily="34" charset="0"/>
                <a:cs typeface="Arial" panose="020B0604020202020204" pitchFamily="34" charset="0"/>
              </a:rPr>
              <a:t>projects</a:t>
            </a:r>
            <a:r>
              <a:rPr lang="en-US" sz="2000" dirty="0" smtClean="0">
                <a:latin typeface="Calibri Light" panose="020F0302020204030204" pitchFamily="34" charset="0"/>
                <a:ea typeface="Calibri" panose="020F0502020204030204" pitchFamily="34" charset="0"/>
                <a:cs typeface="Arial" panose="020B0604020202020204" pitchFamily="34" charset="0"/>
              </a:rPr>
              <a:t>.</a:t>
            </a:r>
            <a:endParaRPr lang="en-GB" sz="2000" b="1" dirty="0">
              <a:latin typeface="Calibri Light" panose="020F0302020204030204" pitchFamily="34" charset="0"/>
              <a:ea typeface="Calibri" panose="020F0502020204030204" pitchFamily="34" charset="0"/>
              <a:cs typeface="Arial" panose="020B0604020202020204" pitchFamily="34" charset="0"/>
            </a:endParaRPr>
          </a:p>
          <a:p>
            <a:endParaRPr lang="en-GB" sz="2000" dirty="0">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751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latin typeface="Calibri" panose="020F0502020204030204" pitchFamily="34" charset="0"/>
              </a:rPr>
              <a:pPr>
                <a:defRPr/>
              </a:pPr>
              <a:t>13</a:t>
            </a:fld>
            <a:endParaRPr lang="de-DE">
              <a:latin typeface="Calibri" panose="020F0502020204030204" pitchFamily="34" charset="0"/>
            </a:endParaRPr>
          </a:p>
        </p:txBody>
      </p:sp>
      <p:sp>
        <p:nvSpPr>
          <p:cNvPr id="39" name="Rectangle 38"/>
          <p:cNvSpPr/>
          <p:nvPr/>
        </p:nvSpPr>
        <p:spPr>
          <a:xfrm>
            <a:off x="370818" y="1252066"/>
            <a:ext cx="8291655" cy="54579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GB" b="1" dirty="0" smtClean="0">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endParaRPr>
          </a:p>
          <a:p>
            <a:pPr>
              <a:spcBef>
                <a:spcPts val="400"/>
              </a:spcBef>
            </a:pPr>
            <a:r>
              <a:rPr lang="en-GB" sz="2000" b="1" dirty="0" smtClean="0">
                <a:solidFill>
                  <a:schemeClr val="tx1"/>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OUTCOMES</a:t>
            </a:r>
            <a:r>
              <a:rPr lang="en-GB" sz="2000" b="1" dirty="0">
                <a:solidFill>
                  <a:schemeClr val="tx1"/>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Arial" panose="020B0604020202020204" pitchFamily="34" charset="0"/>
              </a:rPr>
              <a:t>:</a:t>
            </a:r>
          </a:p>
          <a:p>
            <a:pPr marL="285750"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Awareness and understanding on instruments and mechanisms; </a:t>
            </a:r>
            <a:endPar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a:p>
            <a:pPr marL="285750"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Development of regional renewable energy policy </a:t>
            </a: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supported;</a:t>
            </a:r>
            <a:endPar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a:p>
            <a:pPr marL="285750"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Number of countries with renewable energy targets, promotion policies and incentive schemes </a:t>
            </a: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increased</a:t>
            </a: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t>
            </a:r>
          </a:p>
          <a:p>
            <a:pPr marL="285750"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Intensification of contacts </a:t>
            </a:r>
            <a:endPar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a:p>
            <a:pPr marL="797511" lvl="1" indent="-285750">
              <a:spcBef>
                <a:spcPts val="400"/>
              </a:spcBef>
              <a:buFont typeface="Arial" panose="020B0604020202020204" pitchFamily="34" charset="0"/>
              <a:buChar char="•"/>
            </a:pP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among </a:t>
            </a: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regional policy makers to create a network for exchange on policy implementation</a:t>
            </a: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t>
            </a:r>
          </a:p>
          <a:p>
            <a:pPr marL="797511" lvl="1"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a:t>
            </a: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mong entrepreneurs to create a network for exchange;</a:t>
            </a:r>
          </a:p>
          <a:p>
            <a:pPr marL="797511" lvl="1" indent="-285750">
              <a:spcBef>
                <a:spcPts val="400"/>
              </a:spcBef>
              <a:buFont typeface="Arial" panose="020B0604020202020204" pitchFamily="34" charset="0"/>
              <a:buChar char="•"/>
            </a:pPr>
            <a:r>
              <a:rPr lang="en-US" sz="2000" b="1" dirty="0" smtClean="0">
                <a:solidFill>
                  <a:schemeClr val="bg2">
                    <a:lumMod val="75000"/>
                  </a:schemeClr>
                </a:solidFill>
                <a:latin typeface="Calibri Light" panose="020F0302020204030204" pitchFamily="34" charset="0"/>
              </a:rPr>
              <a:t>among </a:t>
            </a:r>
            <a:r>
              <a:rPr lang="en-US" sz="2000" b="1" dirty="0">
                <a:solidFill>
                  <a:schemeClr val="bg2">
                    <a:lumMod val="75000"/>
                  </a:schemeClr>
                </a:solidFill>
                <a:latin typeface="Calibri Light" panose="020F0302020204030204" pitchFamily="34" charset="0"/>
              </a:rPr>
              <a:t>lending institutions and investment promotion </a:t>
            </a:r>
            <a:r>
              <a:rPr lang="en-US" sz="2000" b="1" dirty="0" smtClean="0">
                <a:solidFill>
                  <a:schemeClr val="bg2">
                    <a:lumMod val="75000"/>
                  </a:schemeClr>
                </a:solidFill>
                <a:latin typeface="Calibri Light" panose="020F0302020204030204" pitchFamily="34" charset="0"/>
              </a:rPr>
              <a:t>agencies.</a:t>
            </a:r>
            <a:endPar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a:p>
            <a:pPr marL="285750"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Awareness and understanding </a:t>
            </a: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of:</a:t>
            </a:r>
          </a:p>
          <a:p>
            <a:pPr marL="797511" lvl="1" indent="-285750">
              <a:spcBef>
                <a:spcPts val="400"/>
              </a:spcBef>
              <a:buFont typeface="Arial" panose="020B0604020202020204" pitchFamily="34" charset="0"/>
              <a:buChar char="•"/>
            </a:pPr>
            <a:r>
              <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regulators </a:t>
            </a:r>
            <a:r>
              <a:rPr lang="en-US" sz="2000"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rPr>
              <a:t>and utilities for the requirements to increase market participation of IPPs; </a:t>
            </a:r>
            <a:endParaRPr lang="en-US" sz="2000" b="1" dirty="0" smtClean="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a:p>
            <a:pPr marL="797511" lvl="1" indent="-285750">
              <a:spcBef>
                <a:spcPts val="400"/>
              </a:spcBef>
              <a:buFont typeface="Arial" panose="020B0604020202020204" pitchFamily="34" charset="0"/>
              <a:buChar char="•"/>
            </a:pPr>
            <a:r>
              <a:rPr lang="en-US" sz="2000" b="1" dirty="0">
                <a:solidFill>
                  <a:schemeClr val="bg2">
                    <a:lumMod val="75000"/>
                  </a:schemeClr>
                </a:solidFill>
                <a:latin typeface="Calibri Light" panose="020F0302020204030204" pitchFamily="34" charset="0"/>
              </a:rPr>
              <a:t>lending institutions for financing of PV </a:t>
            </a:r>
            <a:r>
              <a:rPr lang="en-US" sz="2000" b="1" dirty="0" smtClean="0">
                <a:solidFill>
                  <a:schemeClr val="bg2">
                    <a:lumMod val="75000"/>
                  </a:schemeClr>
                </a:solidFill>
                <a:latin typeface="Calibri Light" panose="020F0302020204030204" pitchFamily="34" charset="0"/>
              </a:rPr>
              <a:t>projects.</a:t>
            </a:r>
            <a:endParaRPr lang="en-US" sz="2000" b="1" dirty="0">
              <a:solidFill>
                <a:schemeClr val="bg2">
                  <a:lumMod val="75000"/>
                </a:schemeClr>
              </a:solidFill>
              <a:latin typeface="Calibri Light" panose="020F0302020204030204" pitchFamily="34" charset="0"/>
            </a:endParaRPr>
          </a:p>
          <a:p>
            <a:pPr marL="797511" lvl="1" indent="-285750">
              <a:buFont typeface="Arial" panose="020B0604020202020204" pitchFamily="34" charset="0"/>
              <a:buChar char="•"/>
            </a:pPr>
            <a:endParaRPr lang="en-US" b="1" dirty="0">
              <a:solidFill>
                <a:schemeClr val="bg2">
                  <a:lumMod val="75000"/>
                </a:schemeClr>
              </a:solidFill>
              <a:latin typeface="Calibri Light" panose="020F0302020204030204" pitchFamily="34" charset="0"/>
              <a:ea typeface="Calibri" panose="020F0502020204030204" pitchFamily="34" charset="0"/>
              <a:cs typeface="Arial" panose="020B0604020202020204" pitchFamily="34" charset="0"/>
            </a:endParaRPr>
          </a:p>
        </p:txBody>
      </p:sp>
      <p:sp>
        <p:nvSpPr>
          <p:cNvPr id="9" name="Title 1"/>
          <p:cNvSpPr txBox="1">
            <a:spLocks/>
          </p:cNvSpPr>
          <p:nvPr/>
        </p:nvSpPr>
        <p:spPr bwMode="auto">
          <a:xfrm>
            <a:off x="240785" y="280435"/>
            <a:ext cx="8421688" cy="48426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sz="3200" kern="0" dirty="0" smtClean="0">
                <a:latin typeface="Calibri" panose="020F0502020204030204" pitchFamily="34" charset="0"/>
              </a:rPr>
              <a:t>ProSPER</a:t>
            </a:r>
            <a:endParaRPr lang="en-US" sz="3200" kern="0" dirty="0">
              <a:latin typeface="Calibri" panose="020F0502020204030204" pitchFamily="34" charset="0"/>
            </a:endParaRPr>
          </a:p>
        </p:txBody>
      </p:sp>
    </p:spTree>
    <p:extLst>
      <p:ext uri="{BB962C8B-B14F-4D97-AF65-F5344CB8AC3E}">
        <p14:creationId xmlns:p14="http://schemas.microsoft.com/office/powerpoint/2010/main" val="186622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latin typeface="Calibri" panose="020F0502020204030204" pitchFamily="34" charset="0"/>
              </a:rPr>
              <a:pPr>
                <a:defRPr/>
              </a:pPr>
              <a:t>14</a:t>
            </a:fld>
            <a:endParaRPr lang="de-DE">
              <a:latin typeface="Calibri" panose="020F0502020204030204" pitchFamily="34" charset="0"/>
            </a:endParaRPr>
          </a:p>
        </p:txBody>
      </p:sp>
      <p:sp>
        <p:nvSpPr>
          <p:cNvPr id="7" name="Title 1"/>
          <p:cNvSpPr>
            <a:spLocks noGrp="1"/>
          </p:cNvSpPr>
          <p:nvPr>
            <p:ph type="title"/>
          </p:nvPr>
        </p:nvSpPr>
        <p:spPr>
          <a:xfrm>
            <a:off x="240785" y="280435"/>
            <a:ext cx="8421688" cy="838440"/>
          </a:xfrm>
        </p:spPr>
        <p:txBody>
          <a:bodyPr>
            <a:noAutofit/>
          </a:bodyPr>
          <a:lstStyle/>
          <a:p>
            <a:r>
              <a:rPr lang="en-US" sz="3200" dirty="0" smtClean="0">
                <a:latin typeface="Calibri Light" panose="020F0302020204030204" pitchFamily="34" charset="0"/>
              </a:rPr>
              <a:t>The Entrepreneurship Support</a:t>
            </a:r>
            <a:br>
              <a:rPr lang="en-US" sz="3200" dirty="0" smtClean="0">
                <a:latin typeface="Calibri Light" panose="020F0302020204030204" pitchFamily="34" charset="0"/>
              </a:rPr>
            </a:br>
            <a:r>
              <a:rPr lang="en-US" sz="3200" dirty="0" smtClean="0">
                <a:latin typeface="Calibri Light" panose="020F0302020204030204" pitchFamily="34" charset="0"/>
              </a:rPr>
              <a:t>Facility</a:t>
            </a:r>
            <a:endParaRPr lang="en-US" sz="3200" dirty="0">
              <a:latin typeface="Calibri Light" panose="020F0302020204030204" pitchFamily="34" charset="0"/>
            </a:endParaRPr>
          </a:p>
        </p:txBody>
      </p:sp>
      <p:sp>
        <p:nvSpPr>
          <p:cNvPr id="11" name="Rectangle 10"/>
          <p:cNvSpPr/>
          <p:nvPr/>
        </p:nvSpPr>
        <p:spPr>
          <a:xfrm>
            <a:off x="2394457" y="1322574"/>
            <a:ext cx="4335110" cy="670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effectLst>
                  <a:outerShdw blurRad="38100" dist="38100" dir="2700000" algn="tl">
                    <a:srgbClr val="000000">
                      <a:alpha val="43137"/>
                    </a:srgbClr>
                  </a:outerShdw>
                </a:effectLst>
                <a:latin typeface="Calibri Light" panose="020F0302020204030204" pitchFamily="34" charset="0"/>
              </a:rPr>
              <a:t>ECOWAS Renewable Energy Entrepreneurship Support </a:t>
            </a:r>
            <a:r>
              <a:rPr lang="en-US" sz="2000" b="1" dirty="0" smtClean="0">
                <a:solidFill>
                  <a:srgbClr val="000000"/>
                </a:solidFill>
                <a:effectLst>
                  <a:outerShdw blurRad="38100" dist="38100" dir="2700000" algn="tl">
                    <a:srgbClr val="000000">
                      <a:alpha val="43137"/>
                    </a:srgbClr>
                  </a:outerShdw>
                </a:effectLst>
                <a:latin typeface="Calibri Light" panose="020F0302020204030204" pitchFamily="34" charset="0"/>
              </a:rPr>
              <a:t>Facility</a:t>
            </a:r>
            <a:endParaRPr lang="en-US" sz="2000" b="1" dirty="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a:srcRect t="52518" r="53304"/>
          <a:stretch/>
        </p:blipFill>
        <p:spPr>
          <a:xfrm>
            <a:off x="5161015" y="2038218"/>
            <a:ext cx="1547705" cy="543176"/>
          </a:xfrm>
          <a:prstGeom prst="rect">
            <a:avLst/>
          </a:prstGeom>
        </p:spPr>
      </p:pic>
      <p:pic>
        <p:nvPicPr>
          <p:cNvPr id="24" name="Picture 23"/>
          <p:cNvPicPr>
            <a:picLocks noChangeAspect="1"/>
          </p:cNvPicPr>
          <p:nvPr/>
        </p:nvPicPr>
        <p:blipFill rotWithShape="1">
          <a:blip r:embed="rId3"/>
          <a:srcRect b="51401"/>
          <a:stretch/>
        </p:blipFill>
        <p:spPr>
          <a:xfrm>
            <a:off x="2368104" y="2082580"/>
            <a:ext cx="2964411" cy="493386"/>
          </a:xfrm>
          <a:prstGeom prst="rect">
            <a:avLst/>
          </a:prstGeom>
        </p:spPr>
      </p:pic>
      <p:cxnSp>
        <p:nvCxnSpPr>
          <p:cNvPr id="12" name="Straight Connector 11"/>
          <p:cNvCxnSpPr/>
          <p:nvPr/>
        </p:nvCxnSpPr>
        <p:spPr>
          <a:xfrm>
            <a:off x="146280" y="2769955"/>
            <a:ext cx="88051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
          </p:nvPr>
        </p:nvSpPr>
        <p:spPr>
          <a:xfrm>
            <a:off x="331893" y="2924944"/>
            <a:ext cx="8128539" cy="3274694"/>
          </a:xfrm>
        </p:spPr>
        <p:txBody>
          <a:bodyPr/>
          <a:lstStyle/>
          <a:p>
            <a:pPr marL="0" indent="0">
              <a:buNone/>
            </a:pPr>
            <a:r>
              <a:rPr lang="en-US" sz="2100" b="1" u="sng" dirty="0" smtClean="0">
                <a:effectLst>
                  <a:outerShdw blurRad="38100" dist="38100" dir="2700000" algn="tl">
                    <a:srgbClr val="000000">
                      <a:alpha val="43137"/>
                    </a:srgbClr>
                  </a:outerShdw>
                </a:effectLst>
                <a:latin typeface="Calibri Light" panose="020F0302020204030204" pitchFamily="34" charset="0"/>
              </a:rPr>
              <a:t>OBJECTIVES:</a:t>
            </a:r>
          </a:p>
          <a:p>
            <a:pPr>
              <a:lnSpc>
                <a:spcPct val="100000"/>
              </a:lnSpc>
              <a:spcAft>
                <a:spcPts val="600"/>
              </a:spcAft>
            </a:pPr>
            <a:r>
              <a:rPr lang="en-US" sz="2100" b="1" dirty="0" smtClean="0">
                <a:solidFill>
                  <a:schemeClr val="bg2">
                    <a:lumMod val="75000"/>
                  </a:schemeClr>
                </a:solidFill>
                <a:latin typeface="Calibri Light" panose="020F0302020204030204" pitchFamily="34" charset="0"/>
              </a:rPr>
              <a:t>Assist entrepreneurs in improving their business operations.</a:t>
            </a:r>
            <a:endParaRPr lang="en-US" sz="2100" b="1" dirty="0">
              <a:solidFill>
                <a:schemeClr val="bg2">
                  <a:lumMod val="75000"/>
                </a:schemeClr>
              </a:solidFill>
              <a:latin typeface="Calibri Light" panose="020F0302020204030204" pitchFamily="34" charset="0"/>
            </a:endParaRPr>
          </a:p>
          <a:p>
            <a:pPr>
              <a:lnSpc>
                <a:spcPct val="100000"/>
              </a:lnSpc>
              <a:spcAft>
                <a:spcPts val="600"/>
              </a:spcAft>
            </a:pPr>
            <a:r>
              <a:rPr lang="en-US" sz="2100" b="1" dirty="0" smtClean="0">
                <a:solidFill>
                  <a:schemeClr val="bg2">
                    <a:lumMod val="75000"/>
                  </a:schemeClr>
                </a:solidFill>
                <a:latin typeface="Calibri Light" panose="020F0302020204030204" pitchFamily="34" charset="0"/>
              </a:rPr>
              <a:t>Provide mentorship and technical support to existing entrepreneurs.</a:t>
            </a:r>
          </a:p>
          <a:p>
            <a:pPr>
              <a:lnSpc>
                <a:spcPct val="100000"/>
              </a:lnSpc>
              <a:spcAft>
                <a:spcPts val="600"/>
              </a:spcAft>
            </a:pPr>
            <a:r>
              <a:rPr lang="en-US" sz="2100" b="1" dirty="0" smtClean="0">
                <a:solidFill>
                  <a:schemeClr val="bg2">
                    <a:lumMod val="75000"/>
                  </a:schemeClr>
                </a:solidFill>
                <a:latin typeface="Calibri Light" panose="020F0302020204030204" pitchFamily="34" charset="0"/>
              </a:rPr>
              <a:t>Provide advisory services upon request.</a:t>
            </a:r>
          </a:p>
          <a:p>
            <a:pPr>
              <a:lnSpc>
                <a:spcPct val="100000"/>
              </a:lnSpc>
              <a:spcAft>
                <a:spcPts val="600"/>
              </a:spcAft>
            </a:pPr>
            <a:r>
              <a:rPr lang="en-US" sz="2100" b="1" dirty="0" smtClean="0">
                <a:solidFill>
                  <a:schemeClr val="bg2">
                    <a:lumMod val="75000"/>
                  </a:schemeClr>
                </a:solidFill>
                <a:latin typeface="Calibri Light" panose="020F0302020204030204" pitchFamily="34" charset="0"/>
              </a:rPr>
              <a:t>Refine entrepreneurs’ solar energy proposals to bankable levels.</a:t>
            </a:r>
          </a:p>
          <a:p>
            <a:pPr marL="0" indent="0">
              <a:lnSpc>
                <a:spcPct val="100000"/>
              </a:lnSpc>
              <a:spcAft>
                <a:spcPts val="600"/>
              </a:spcAft>
              <a:buNone/>
            </a:pPr>
            <a:endParaRPr lang="en-US" sz="2100" dirty="0">
              <a:latin typeface="Calibri Light" panose="020F0302020204030204" pitchFamily="34" charset="0"/>
            </a:endParaRPr>
          </a:p>
          <a:p>
            <a:pPr marL="0" indent="0">
              <a:lnSpc>
                <a:spcPct val="100000"/>
              </a:lnSpc>
              <a:spcAft>
                <a:spcPts val="600"/>
              </a:spcAft>
              <a:buNone/>
            </a:pPr>
            <a:endParaRPr lang="en-US" dirty="0" smtClean="0">
              <a:latin typeface="Calibri Light" panose="020F0302020204030204" pitchFamily="34" charset="0"/>
            </a:endParaRPr>
          </a:p>
          <a:p>
            <a:pPr marL="0" indent="0">
              <a:lnSpc>
                <a:spcPct val="100000"/>
              </a:lnSpc>
              <a:spcAft>
                <a:spcPts val="600"/>
              </a:spcAft>
              <a:buNone/>
            </a:pPr>
            <a:endParaRPr lang="en-US" dirty="0">
              <a:latin typeface="Calibri Light" panose="020F0302020204030204" pitchFamily="34" charset="0"/>
            </a:endParaRPr>
          </a:p>
        </p:txBody>
      </p:sp>
      <p:pic>
        <p:nvPicPr>
          <p:cNvPr id="9" name="Picture 8"/>
          <p:cNvPicPr>
            <a:picLocks noChangeAspect="1"/>
          </p:cNvPicPr>
          <p:nvPr/>
        </p:nvPicPr>
        <p:blipFill>
          <a:blip r:embed="rId4"/>
          <a:stretch>
            <a:fillRect/>
          </a:stretch>
        </p:blipFill>
        <p:spPr>
          <a:xfrm>
            <a:off x="1970" y="5077380"/>
            <a:ext cx="3304003" cy="1636008"/>
          </a:xfrm>
          <a:prstGeom prst="rect">
            <a:avLst/>
          </a:prstGeom>
        </p:spPr>
      </p:pic>
      <p:pic>
        <p:nvPicPr>
          <p:cNvPr id="10" name="Picture 9" descr="C:\Users\tradojicic\Desktop\BURKINA PRESENTATIONS\Burkina Faso workshop\PHOTOS\DSC_0668.JPG"/>
          <p:cNvPicPr/>
          <p:nvPr/>
        </p:nvPicPr>
        <p:blipFill rotWithShape="1">
          <a:blip r:embed="rId5" cstate="print">
            <a:extLst>
              <a:ext uri="{28A0092B-C50C-407E-A947-70E740481C1C}">
                <a14:useLocalDpi xmlns:a14="http://schemas.microsoft.com/office/drawing/2010/main" val="0"/>
              </a:ext>
            </a:extLst>
          </a:blip>
          <a:srcRect b="14314"/>
          <a:stretch/>
        </p:blipFill>
        <p:spPr bwMode="auto">
          <a:xfrm>
            <a:off x="3285395" y="5077380"/>
            <a:ext cx="3384376" cy="1632590"/>
          </a:xfrm>
          <a:prstGeom prst="rect">
            <a:avLst/>
          </a:prstGeom>
          <a:noFill/>
          <a:ln>
            <a:noFill/>
          </a:ln>
          <a:extLst>
            <a:ext uri="{53640926-AAD7-44D8-BBD7-CCE9431645EC}">
              <a14:shadowObscured xmlns:a14="http://schemas.microsoft.com/office/drawing/2010/main"/>
            </a:ext>
          </a:extLst>
        </p:spPr>
      </p:pic>
      <p:pic>
        <p:nvPicPr>
          <p:cNvPr id="13" name="Picture 12" descr="C:\Users\tradojicic\Desktop\Folders\personal\slike da se prebace\Cape Verde 2015\DSC09721.JPG"/>
          <p:cNvPicPr/>
          <p:nvPr/>
        </p:nvPicPr>
        <p:blipFill rotWithShape="1">
          <a:blip r:embed="rId6" cstate="print">
            <a:extLst>
              <a:ext uri="{28A0092B-C50C-407E-A947-70E740481C1C}">
                <a14:useLocalDpi xmlns:a14="http://schemas.microsoft.com/office/drawing/2010/main" val="0"/>
              </a:ext>
            </a:extLst>
          </a:blip>
          <a:srcRect l="22366" b="25150"/>
          <a:stretch/>
        </p:blipFill>
        <p:spPr bwMode="auto">
          <a:xfrm>
            <a:off x="6191673" y="5073962"/>
            <a:ext cx="2952327" cy="16325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47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12976"/>
            <a:ext cx="8421688" cy="2808312"/>
          </a:xfrm>
        </p:spPr>
        <p:txBody>
          <a:bodyPr/>
          <a:lstStyle/>
          <a:p>
            <a:pPr algn="ctr"/>
            <a:r>
              <a:rPr lang="en-US" dirty="0" smtClean="0">
                <a:latin typeface="Calibri Light" panose="020F0302020204030204" pitchFamily="34" charset="0"/>
              </a:rPr>
              <a:t>Thank you for your attention.</a:t>
            </a:r>
            <a:br>
              <a:rPr lang="en-US" dirty="0" smtClean="0">
                <a:latin typeface="Calibri Light" panose="020F0302020204030204" pitchFamily="34" charset="0"/>
              </a:rPr>
            </a:br>
            <a:r>
              <a:rPr lang="en-US" dirty="0" smtClean="0">
                <a:latin typeface="Calibri Light" panose="020F0302020204030204" pitchFamily="34" charset="0"/>
              </a:rPr>
              <a:t/>
            </a:r>
            <a:br>
              <a:rPr lang="en-US" dirty="0" smtClean="0">
                <a:latin typeface="Calibri Light" panose="020F0302020204030204" pitchFamily="34" charset="0"/>
              </a:rPr>
            </a:br>
            <a:endParaRPr lang="en-US" dirty="0">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15</a:t>
            </a:fld>
            <a:endParaRPr lang="de-DE"/>
          </a:p>
        </p:txBody>
      </p:sp>
    </p:spTree>
    <p:extLst>
      <p:ext uri="{BB962C8B-B14F-4D97-AF65-F5344CB8AC3E}">
        <p14:creationId xmlns:p14="http://schemas.microsoft.com/office/powerpoint/2010/main" val="139804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2</a:t>
            </a:fld>
            <a:endParaRPr lang="de-DE"/>
          </a:p>
        </p:txBody>
      </p:sp>
      <p:sp>
        <p:nvSpPr>
          <p:cNvPr id="6" name="Title 1"/>
          <p:cNvSpPr txBox="1">
            <a:spLocks/>
          </p:cNvSpPr>
          <p:nvPr/>
        </p:nvSpPr>
        <p:spPr>
          <a:xfrm>
            <a:off x="313184" y="321018"/>
            <a:ext cx="8229600" cy="1143000"/>
          </a:xfrm>
          <a:prstGeom prst="rect">
            <a:avLst/>
          </a:prstGeom>
        </p:spPr>
        <p:txBody>
          <a:bodyPr>
            <a:normAutofit/>
          </a:bodyP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altLang="en-US" sz="4000" dirty="0">
                <a:solidFill>
                  <a:srgbClr val="0070C0"/>
                </a:solidFill>
                <a:effectLst>
                  <a:outerShdw blurRad="38100" dist="38100" dir="2700000" algn="tl">
                    <a:srgbClr val="000000">
                      <a:alpha val="43137"/>
                    </a:srgbClr>
                  </a:outerShdw>
                </a:effectLst>
                <a:latin typeface="Calibri Light" panose="020F0302020204030204" pitchFamily="34" charset="0"/>
              </a:rPr>
              <a:t>About</a:t>
            </a:r>
            <a:r>
              <a:rPr lang="en-US" altLang="en-US" sz="4000" kern="0" dirty="0" smtClean="0">
                <a:latin typeface="Arial" charset="0"/>
                <a:cs typeface="Arial" charset="0"/>
              </a:rPr>
              <a:t> </a:t>
            </a:r>
            <a:r>
              <a:rPr lang="en-US" altLang="en-US" sz="4000" dirty="0">
                <a:solidFill>
                  <a:srgbClr val="0070C0"/>
                </a:solidFill>
                <a:effectLst>
                  <a:outerShdw blurRad="38100" dist="38100" dir="2700000" algn="tl">
                    <a:srgbClr val="000000">
                      <a:alpha val="43137"/>
                    </a:srgbClr>
                  </a:outerShdw>
                </a:effectLst>
                <a:latin typeface="Calibri Light" panose="020F0302020204030204" pitchFamily="34" charset="0"/>
              </a:rPr>
              <a:t>IRENA</a:t>
            </a:r>
            <a:endParaRPr lang="en-ZA" sz="4000" dirty="0">
              <a:solidFill>
                <a:srgbClr val="0070C0"/>
              </a:solidFill>
              <a:effectLst>
                <a:outerShdw blurRad="38100" dist="38100" dir="2700000" algn="tl">
                  <a:srgbClr val="000000">
                    <a:alpha val="43137"/>
                  </a:srgbClr>
                </a:outerShdw>
              </a:effectLst>
              <a:latin typeface="Calibri Light" panose="020F0302020204030204" pitchFamily="34" charset="0"/>
            </a:endParaRPr>
          </a:p>
        </p:txBody>
      </p:sp>
      <p:sp>
        <p:nvSpPr>
          <p:cNvPr id="7" name="Content Placeholder 2"/>
          <p:cNvSpPr txBox="1">
            <a:spLocks/>
          </p:cNvSpPr>
          <p:nvPr/>
        </p:nvSpPr>
        <p:spPr>
          <a:xfrm>
            <a:off x="168255" y="1263728"/>
            <a:ext cx="8724225" cy="2813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300"/>
              </a:spcBef>
              <a:spcAft>
                <a:spcPts val="300"/>
              </a:spcAft>
            </a:pPr>
            <a:r>
              <a:rPr lang="en-US" altLang="en-US" sz="2400" b="1" dirty="0" smtClean="0">
                <a:latin typeface="Calibri Light" panose="020F0302020204030204" pitchFamily="34" charset="0"/>
                <a:cs typeface="Arial" charset="0"/>
              </a:rPr>
              <a:t>Headquarters in Abu Dhabi, UAE</a:t>
            </a:r>
          </a:p>
          <a:p>
            <a:pPr lvl="1">
              <a:lnSpc>
                <a:spcPct val="150000"/>
              </a:lnSpc>
              <a:spcBef>
                <a:spcPts val="300"/>
              </a:spcBef>
              <a:spcAft>
                <a:spcPts val="300"/>
              </a:spcAft>
            </a:pPr>
            <a:r>
              <a:rPr lang="en-US" altLang="en-US" sz="2000" b="1" dirty="0" smtClean="0">
                <a:latin typeface="Calibri Light" panose="020F0302020204030204" pitchFamily="34" charset="0"/>
                <a:cs typeface="Arial" charset="0"/>
              </a:rPr>
              <a:t>Country Support and Partnerships</a:t>
            </a:r>
          </a:p>
          <a:p>
            <a:pPr lvl="1">
              <a:lnSpc>
                <a:spcPct val="150000"/>
              </a:lnSpc>
              <a:spcBef>
                <a:spcPts val="300"/>
              </a:spcBef>
              <a:spcAft>
                <a:spcPts val="300"/>
              </a:spcAft>
            </a:pPr>
            <a:r>
              <a:rPr lang="en-US" altLang="en-US" sz="2000" b="1" dirty="0" smtClean="0">
                <a:latin typeface="Calibri Light" panose="020F0302020204030204" pitchFamily="34" charset="0"/>
                <a:cs typeface="Arial" charset="0"/>
              </a:rPr>
              <a:t>Knowledge Policy and Finance Centre</a:t>
            </a:r>
          </a:p>
          <a:p>
            <a:pPr lvl="1">
              <a:lnSpc>
                <a:spcPct val="150000"/>
              </a:lnSpc>
              <a:spcBef>
                <a:spcPts val="300"/>
              </a:spcBef>
              <a:spcAft>
                <a:spcPts val="300"/>
              </a:spcAft>
            </a:pPr>
            <a:r>
              <a:rPr lang="en-US" sz="2000" b="1" dirty="0" smtClean="0">
                <a:latin typeface="Calibri Light" panose="020F0302020204030204" pitchFamily="34" charset="0"/>
                <a:cs typeface="Arial" charset="0"/>
              </a:rPr>
              <a:t>Innovation &amp; </a:t>
            </a:r>
            <a:r>
              <a:rPr lang="en-US" sz="2000" b="1" dirty="0">
                <a:latin typeface="Calibri Light" panose="020F0302020204030204" pitchFamily="34" charset="0"/>
                <a:cs typeface="Arial" charset="0"/>
              </a:rPr>
              <a:t>Technology Centre </a:t>
            </a:r>
            <a:r>
              <a:rPr lang="en-US" sz="2000" b="1" dirty="0" smtClean="0">
                <a:latin typeface="Calibri Light" panose="020F0302020204030204" pitchFamily="34" charset="0"/>
                <a:cs typeface="Arial" charset="0"/>
              </a:rPr>
              <a:t>(in Bonn, Germany)</a:t>
            </a:r>
          </a:p>
          <a:p>
            <a:pPr>
              <a:lnSpc>
                <a:spcPct val="150000"/>
              </a:lnSpc>
              <a:spcBef>
                <a:spcPts val="300"/>
              </a:spcBef>
              <a:spcAft>
                <a:spcPts val="300"/>
              </a:spcAft>
            </a:pPr>
            <a:r>
              <a:rPr lang="en-US" altLang="en-US" sz="2400" b="1" dirty="0" smtClean="0">
                <a:latin typeface="Calibri Light" panose="020F0302020204030204" pitchFamily="34" charset="0"/>
                <a:cs typeface="Arial" charset="0"/>
              </a:rPr>
              <a:t>Established in April 2011</a:t>
            </a:r>
          </a:p>
          <a:p>
            <a:pPr>
              <a:lnSpc>
                <a:spcPct val="150000"/>
              </a:lnSpc>
              <a:spcBef>
                <a:spcPts val="300"/>
              </a:spcBef>
              <a:spcAft>
                <a:spcPts val="300"/>
              </a:spcAft>
            </a:pPr>
            <a:r>
              <a:rPr lang="en-US" altLang="en-US" sz="2400" b="1" dirty="0" smtClean="0">
                <a:latin typeface="Calibri Light" panose="020F0302020204030204" pitchFamily="34" charset="0"/>
                <a:cs typeface="Arial" charset="0"/>
              </a:rPr>
              <a:t>150 member countries</a:t>
            </a:r>
          </a:p>
          <a:p>
            <a:pPr>
              <a:spcBef>
                <a:spcPts val="300"/>
              </a:spcBef>
              <a:spcAft>
                <a:spcPts val="300"/>
              </a:spcAft>
            </a:pPr>
            <a:endParaRPr lang="en-US" altLang="en-US" sz="2400" dirty="0" smtClean="0">
              <a:solidFill>
                <a:schemeClr val="tx1">
                  <a:lumMod val="50000"/>
                  <a:lumOff val="50000"/>
                </a:schemeClr>
              </a:solidFill>
              <a:latin typeface="Calibri Light" panose="020F0302020204030204" pitchFamily="34" charset="0"/>
              <a:cs typeface="Arial" charset="0"/>
            </a:endParaRPr>
          </a:p>
        </p:txBody>
      </p:sp>
      <p:sp>
        <p:nvSpPr>
          <p:cNvPr id="10" name="Rounded Rectangle 9"/>
          <p:cNvSpPr/>
          <p:nvPr/>
        </p:nvSpPr>
        <p:spPr>
          <a:xfrm>
            <a:off x="210343" y="5019782"/>
            <a:ext cx="8435281" cy="529968"/>
          </a:xfrm>
          <a:prstGeom prst="roundRect">
            <a:avLst/>
          </a:prstGeom>
          <a:solidFill>
            <a:srgbClr val="2C6C93">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2C6C93"/>
                </a:solidFill>
                <a:latin typeface="Calibri Light" panose="020F0302020204030204" pitchFamily="34" charset="0"/>
              </a:rPr>
              <a:t>Mission</a:t>
            </a:r>
            <a:r>
              <a:rPr lang="en-US" sz="2000" b="1" dirty="0">
                <a:solidFill>
                  <a:srgbClr val="2C6C93"/>
                </a:solidFill>
                <a:latin typeface="Calibri Light" panose="020F0302020204030204" pitchFamily="34" charset="0"/>
              </a:rPr>
              <a:t>: </a:t>
            </a:r>
            <a:r>
              <a:rPr lang="en-US" sz="2000" b="1" dirty="0" smtClean="0">
                <a:solidFill>
                  <a:srgbClr val="2C6C93"/>
                </a:solidFill>
                <a:latin typeface="Calibri Light" panose="020F0302020204030204" pitchFamily="34" charset="0"/>
              </a:rPr>
              <a:t>Accelerating </a:t>
            </a:r>
            <a:r>
              <a:rPr lang="en-US" sz="2000" b="1" dirty="0">
                <a:solidFill>
                  <a:srgbClr val="2C6C93"/>
                </a:solidFill>
                <a:latin typeface="Calibri Light" panose="020F0302020204030204" pitchFamily="34" charset="0"/>
              </a:rPr>
              <a:t>deployment of </a:t>
            </a:r>
            <a:r>
              <a:rPr lang="en-US" sz="2000" b="1" dirty="0" smtClean="0">
                <a:solidFill>
                  <a:srgbClr val="2C6C93"/>
                </a:solidFill>
                <a:latin typeface="Calibri Light" panose="020F0302020204030204" pitchFamily="34" charset="0"/>
              </a:rPr>
              <a:t>all forms of renewable </a:t>
            </a:r>
            <a:r>
              <a:rPr lang="en-US" sz="2000" b="1" dirty="0">
                <a:solidFill>
                  <a:srgbClr val="2C6C93"/>
                </a:solidFill>
                <a:latin typeface="Calibri Light" panose="020F0302020204030204" pitchFamily="34" charset="0"/>
              </a:rPr>
              <a:t>energy</a:t>
            </a:r>
          </a:p>
        </p:txBody>
      </p:sp>
    </p:spTree>
    <p:extLst>
      <p:ext uri="{BB962C8B-B14F-4D97-AF65-F5344CB8AC3E}">
        <p14:creationId xmlns:p14="http://schemas.microsoft.com/office/powerpoint/2010/main" val="21794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3" descr="Image result for linkedin logo"/>
          <p:cNvSpPr>
            <a:spLocks noChangeAspect="1" noChangeArrowheads="1"/>
          </p:cNvSpPr>
          <p:nvPr/>
        </p:nvSpPr>
        <p:spPr bwMode="auto">
          <a:xfrm>
            <a:off x="282333" y="76459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schemeClr val="accent2">
                  <a:lumMod val="75000"/>
                </a:schemeClr>
              </a:solidFill>
            </a:endParaRPr>
          </a:p>
        </p:txBody>
      </p:sp>
      <p:sp>
        <p:nvSpPr>
          <p:cNvPr id="7" name="TextBox 6"/>
          <p:cNvSpPr txBox="1"/>
          <p:nvPr/>
        </p:nvSpPr>
        <p:spPr>
          <a:xfrm>
            <a:off x="1553236" y="1853887"/>
            <a:ext cx="6165470" cy="877163"/>
          </a:xfrm>
          <a:prstGeom prst="rect">
            <a:avLst/>
          </a:prstGeom>
          <a:noFill/>
        </p:spPr>
        <p:txBody>
          <a:bodyPr wrap="none" rtlCol="0">
            <a:spAutoFit/>
          </a:bodyPr>
          <a:lstStyle/>
          <a:p>
            <a:pPr marL="342900" indent="-342900">
              <a:buAutoNum type="arabicPeriod"/>
            </a:pPr>
            <a:r>
              <a:rPr lang="en-US" sz="1700" dirty="0" smtClean="0">
                <a:solidFill>
                  <a:srgbClr val="0872A6"/>
                </a:solidFill>
                <a:latin typeface="Century Gothic" panose="020B0502020202020204" pitchFamily="34" charset="0"/>
              </a:rPr>
              <a:t>Reduce the risks in resource assessment in the</a:t>
            </a:r>
          </a:p>
          <a:p>
            <a:r>
              <a:rPr lang="en-US" sz="1700" dirty="0" smtClean="0">
                <a:solidFill>
                  <a:srgbClr val="0872A6"/>
                </a:solidFill>
                <a:latin typeface="Century Gothic" panose="020B0502020202020204" pitchFamily="34" charset="0"/>
              </a:rPr>
              <a:t>      process of developing bankable renewable energy</a:t>
            </a:r>
          </a:p>
          <a:p>
            <a:r>
              <a:rPr lang="en-US" sz="1700" dirty="0">
                <a:solidFill>
                  <a:srgbClr val="0872A6"/>
                </a:solidFill>
                <a:latin typeface="Century Gothic" panose="020B0502020202020204" pitchFamily="34" charset="0"/>
              </a:rPr>
              <a:t> </a:t>
            </a:r>
            <a:r>
              <a:rPr lang="en-US" sz="1700" dirty="0" smtClean="0">
                <a:solidFill>
                  <a:srgbClr val="0872A6"/>
                </a:solidFill>
                <a:latin typeface="Century Gothic" panose="020B0502020202020204" pitchFamily="34" charset="0"/>
              </a:rPr>
              <a:t>     projects</a:t>
            </a:r>
          </a:p>
        </p:txBody>
      </p:sp>
      <p:sp>
        <p:nvSpPr>
          <p:cNvPr id="8" name="TextBox 7"/>
          <p:cNvSpPr txBox="1"/>
          <p:nvPr/>
        </p:nvSpPr>
        <p:spPr>
          <a:xfrm>
            <a:off x="1486826" y="2755391"/>
            <a:ext cx="5827236" cy="1138773"/>
          </a:xfrm>
          <a:prstGeom prst="rect">
            <a:avLst/>
          </a:prstGeom>
          <a:noFill/>
        </p:spPr>
        <p:txBody>
          <a:bodyPr wrap="none" rtlCol="0">
            <a:spAutoFit/>
          </a:bodyPr>
          <a:lstStyle/>
          <a:p>
            <a:pPr marL="342900" indent="-342900">
              <a:buAutoNum type="arabicPeriod" startAt="2"/>
            </a:pPr>
            <a:r>
              <a:rPr lang="en-US" sz="1700" dirty="0" smtClean="0">
                <a:solidFill>
                  <a:srgbClr val="0872A6"/>
                </a:solidFill>
                <a:latin typeface="Century Gothic" panose="020B0502020202020204" pitchFamily="34" charset="0"/>
              </a:rPr>
              <a:t>Support local authorities and potentially, financial </a:t>
            </a:r>
          </a:p>
          <a:p>
            <a:r>
              <a:rPr lang="en-US" sz="1700" dirty="0">
                <a:solidFill>
                  <a:srgbClr val="0872A6"/>
                </a:solidFill>
                <a:latin typeface="Century Gothic" panose="020B0502020202020204" pitchFamily="34" charset="0"/>
              </a:rPr>
              <a:t> </a:t>
            </a:r>
            <a:r>
              <a:rPr lang="en-US" sz="1700" dirty="0" smtClean="0">
                <a:solidFill>
                  <a:srgbClr val="0872A6"/>
                </a:solidFill>
                <a:latin typeface="Century Gothic" panose="020B0502020202020204" pitchFamily="34" charset="0"/>
              </a:rPr>
              <a:t>     institutions with a method for qualifying and </a:t>
            </a:r>
          </a:p>
          <a:p>
            <a:r>
              <a:rPr lang="en-US" sz="1700" dirty="0">
                <a:solidFill>
                  <a:srgbClr val="0872A6"/>
                </a:solidFill>
                <a:latin typeface="Century Gothic" panose="020B0502020202020204" pitchFamily="34" charset="0"/>
              </a:rPr>
              <a:t> </a:t>
            </a:r>
            <a:r>
              <a:rPr lang="en-US" sz="1700" dirty="0" smtClean="0">
                <a:solidFill>
                  <a:srgbClr val="0872A6"/>
                </a:solidFill>
                <a:latin typeface="Century Gothic" panose="020B0502020202020204" pitchFamily="34" charset="0"/>
              </a:rPr>
              <a:t>     screening renewable energy sites earmarked for </a:t>
            </a:r>
          </a:p>
          <a:p>
            <a:r>
              <a:rPr lang="en-US" sz="1700" dirty="0">
                <a:solidFill>
                  <a:srgbClr val="0872A6"/>
                </a:solidFill>
                <a:latin typeface="Century Gothic" panose="020B0502020202020204" pitchFamily="34" charset="0"/>
              </a:rPr>
              <a:t> </a:t>
            </a:r>
            <a:r>
              <a:rPr lang="en-US" sz="1700" dirty="0" smtClean="0">
                <a:solidFill>
                  <a:srgbClr val="0872A6"/>
                </a:solidFill>
                <a:latin typeface="Century Gothic" panose="020B0502020202020204" pitchFamily="34" charset="0"/>
              </a:rPr>
              <a:t>     development</a:t>
            </a:r>
          </a:p>
        </p:txBody>
      </p:sp>
      <p:sp>
        <p:nvSpPr>
          <p:cNvPr id="10" name="AutoShape 13" descr="Image result for linkedin logo"/>
          <p:cNvSpPr>
            <a:spLocks noChangeAspect="1" noChangeArrowheads="1"/>
          </p:cNvSpPr>
          <p:nvPr/>
        </p:nvSpPr>
        <p:spPr bwMode="auto">
          <a:xfrm>
            <a:off x="252564" y="363651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srgbClr val="0872A6"/>
              </a:solidFill>
            </a:endParaRPr>
          </a:p>
        </p:txBody>
      </p:sp>
      <p:sp>
        <p:nvSpPr>
          <p:cNvPr id="11" name="Rectangle 2"/>
          <p:cNvSpPr txBox="1">
            <a:spLocks noChangeArrowheads="1"/>
          </p:cNvSpPr>
          <p:nvPr/>
        </p:nvSpPr>
        <p:spPr>
          <a:xfrm>
            <a:off x="282333" y="3741217"/>
            <a:ext cx="6417725" cy="1089290"/>
          </a:xfrm>
          <a:prstGeom prst="rect">
            <a:avLst/>
          </a:prstGeom>
          <a:noFill/>
          <a:ln>
            <a:noFill/>
          </a:ln>
        </p:spPr>
        <p:txBody>
          <a:bodyPr vert="horz" lIns="68580" tIns="342900" rIns="68580" bIns="3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spcBef>
                <a:spcPts val="900"/>
              </a:spcBef>
              <a:spcAft>
                <a:spcPts val="450"/>
              </a:spcAft>
            </a:pPr>
            <a:r>
              <a:rPr lang="en-GB" sz="2400" dirty="0" smtClean="0">
                <a:solidFill>
                  <a:srgbClr val="0872A6"/>
                </a:solidFill>
                <a:latin typeface="Century Gothic" panose="020B0502020202020204" pitchFamily="34" charset="0"/>
              </a:rPr>
              <a:t>Appraisals completed so far…</a:t>
            </a:r>
            <a:endParaRPr lang="en-GB" sz="2400" dirty="0">
              <a:solidFill>
                <a:srgbClr val="0872A6"/>
              </a:solidFill>
              <a:latin typeface="Calibri" panose="020F0502020204030204" pitchFamily="34" charset="0"/>
            </a:endParaRPr>
          </a:p>
        </p:txBody>
      </p:sp>
      <p:sp>
        <p:nvSpPr>
          <p:cNvPr id="12" name="TextBox 11"/>
          <p:cNvSpPr txBox="1"/>
          <p:nvPr/>
        </p:nvSpPr>
        <p:spPr>
          <a:xfrm>
            <a:off x="1486826" y="4681098"/>
            <a:ext cx="5899372" cy="615553"/>
          </a:xfrm>
          <a:prstGeom prst="rect">
            <a:avLst/>
          </a:prstGeom>
          <a:noFill/>
        </p:spPr>
        <p:txBody>
          <a:bodyPr wrap="none" rtlCol="0">
            <a:spAutoFit/>
          </a:bodyPr>
          <a:lstStyle/>
          <a:p>
            <a:pPr marL="342900" indent="-342900">
              <a:buAutoNum type="arabicPeriod"/>
            </a:pPr>
            <a:r>
              <a:rPr lang="en-US" sz="1700" dirty="0" smtClean="0">
                <a:solidFill>
                  <a:srgbClr val="0872A6"/>
                </a:solidFill>
                <a:latin typeface="Century Gothic" panose="020B0502020202020204" pitchFamily="34" charset="0"/>
              </a:rPr>
              <a:t>Two (2) wind sites in Cape Verde with a combined </a:t>
            </a:r>
          </a:p>
          <a:p>
            <a:r>
              <a:rPr lang="en-US" sz="1700" dirty="0">
                <a:solidFill>
                  <a:srgbClr val="0872A6"/>
                </a:solidFill>
                <a:latin typeface="Century Gothic" panose="020B0502020202020204" pitchFamily="34" charset="0"/>
              </a:rPr>
              <a:t> </a:t>
            </a:r>
            <a:r>
              <a:rPr lang="en-US" sz="1700" dirty="0" smtClean="0">
                <a:solidFill>
                  <a:srgbClr val="0872A6"/>
                </a:solidFill>
                <a:latin typeface="Century Gothic" panose="020B0502020202020204" pitchFamily="34" charset="0"/>
              </a:rPr>
              <a:t>     capacity of 4.8 MW</a:t>
            </a:r>
            <a:endParaRPr lang="en-US" sz="1700" dirty="0">
              <a:solidFill>
                <a:srgbClr val="0872A6"/>
              </a:solidFill>
              <a:latin typeface="Century Gothic" panose="020B0502020202020204" pitchFamily="34" charset="0"/>
            </a:endParaRPr>
          </a:p>
        </p:txBody>
      </p:sp>
      <p:sp>
        <p:nvSpPr>
          <p:cNvPr id="13" name="TextBox 12"/>
          <p:cNvSpPr txBox="1"/>
          <p:nvPr/>
        </p:nvSpPr>
        <p:spPr>
          <a:xfrm>
            <a:off x="1455447" y="5401651"/>
            <a:ext cx="6022803" cy="615553"/>
          </a:xfrm>
          <a:prstGeom prst="rect">
            <a:avLst/>
          </a:prstGeom>
          <a:noFill/>
        </p:spPr>
        <p:txBody>
          <a:bodyPr wrap="none" rtlCol="0">
            <a:spAutoFit/>
          </a:bodyPr>
          <a:lstStyle/>
          <a:p>
            <a:pPr marL="342900" indent="-342900">
              <a:buAutoNum type="arabicPeriod" startAt="2"/>
            </a:pPr>
            <a:r>
              <a:rPr lang="en-US" sz="1700" dirty="0" smtClean="0">
                <a:solidFill>
                  <a:srgbClr val="0872A6"/>
                </a:solidFill>
                <a:latin typeface="Century Gothic" panose="020B0502020202020204" pitchFamily="34" charset="0"/>
              </a:rPr>
              <a:t>Four (4) wind sites in Comoros Island, with each one </a:t>
            </a:r>
          </a:p>
          <a:p>
            <a:r>
              <a:rPr lang="en-US" sz="1700" dirty="0">
                <a:solidFill>
                  <a:srgbClr val="0872A6"/>
                </a:solidFill>
                <a:latin typeface="Century Gothic" panose="020B0502020202020204" pitchFamily="34" charset="0"/>
              </a:rPr>
              <a:t> </a:t>
            </a:r>
            <a:r>
              <a:rPr lang="en-US" sz="1700" dirty="0" smtClean="0">
                <a:solidFill>
                  <a:srgbClr val="0872A6"/>
                </a:solidFill>
                <a:latin typeface="Century Gothic" panose="020B0502020202020204" pitchFamily="34" charset="0"/>
              </a:rPr>
              <a:t>     of them being explored for a potential 2MW farm</a:t>
            </a:r>
            <a:endParaRPr lang="en-US" sz="1700" i="1" dirty="0">
              <a:solidFill>
                <a:srgbClr val="0872A6"/>
              </a:solidFill>
              <a:latin typeface="Century Gothic" panose="020B0502020202020204" pitchFamily="34" charset="0"/>
            </a:endParaRPr>
          </a:p>
        </p:txBody>
      </p:sp>
      <p:sp>
        <p:nvSpPr>
          <p:cNvPr id="16" name="Slide Number Placeholder 3"/>
          <p:cNvSpPr>
            <a:spLocks noGrp="1"/>
          </p:cNvSpPr>
          <p:nvPr>
            <p:ph type="sldNum" sz="quarter" idx="10"/>
          </p:nvPr>
        </p:nvSpPr>
        <p:spPr>
          <a:xfrm>
            <a:off x="8146285" y="6537431"/>
            <a:ext cx="719139" cy="306633"/>
          </a:xfrm>
        </p:spPr>
        <p:txBody>
          <a:bodyPr/>
          <a:lstStyle/>
          <a:p>
            <a:pPr>
              <a:defRPr/>
            </a:pPr>
            <a:r>
              <a:rPr lang="de-DE" dirty="0" smtClean="0"/>
              <a:t>2</a:t>
            </a:r>
            <a:endParaRPr lang="de-DE"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863" y="370322"/>
            <a:ext cx="3267777" cy="727574"/>
          </a:xfrm>
          <a:prstGeom prst="rect">
            <a:avLst/>
          </a:prstGeom>
        </p:spPr>
      </p:pic>
      <p:sp>
        <p:nvSpPr>
          <p:cNvPr id="2" name="Rectangle 1"/>
          <p:cNvSpPr/>
          <p:nvPr/>
        </p:nvSpPr>
        <p:spPr>
          <a:xfrm>
            <a:off x="107504" y="1335709"/>
            <a:ext cx="4025461" cy="523220"/>
          </a:xfrm>
          <a:prstGeom prst="rect">
            <a:avLst/>
          </a:prstGeom>
        </p:spPr>
        <p:txBody>
          <a:bodyPr wrap="none">
            <a:spAutoFit/>
          </a:bodyPr>
          <a:lstStyle/>
          <a:p>
            <a:r>
              <a:rPr lang="en-GB" sz="2800" dirty="0">
                <a:solidFill>
                  <a:srgbClr val="0872A6"/>
                </a:solidFill>
                <a:latin typeface="Century Gothic" panose="020B0502020202020204" pitchFamily="34" charset="0"/>
              </a:rPr>
              <a:t> Site appraisal service </a:t>
            </a:r>
            <a:endParaRPr lang="en-US" sz="2800" dirty="0"/>
          </a:p>
        </p:txBody>
      </p:sp>
      <p:pic>
        <p:nvPicPr>
          <p:cNvPr id="18" name="Picture 17"/>
          <p:cNvPicPr>
            <a:picLocks noChangeAspect="1"/>
          </p:cNvPicPr>
          <p:nvPr/>
        </p:nvPicPr>
        <p:blipFill rotWithShape="1">
          <a:blip r:embed="rId3"/>
          <a:srcRect t="11792"/>
          <a:stretch/>
        </p:blipFill>
        <p:spPr>
          <a:xfrm>
            <a:off x="282333" y="1376033"/>
            <a:ext cx="7596336" cy="5203351"/>
          </a:xfrm>
          <a:prstGeom prst="rect">
            <a:avLst/>
          </a:prstGeom>
        </p:spPr>
      </p:pic>
    </p:spTree>
    <p:extLst>
      <p:ext uri="{BB962C8B-B14F-4D97-AF65-F5344CB8AC3E}">
        <p14:creationId xmlns:p14="http://schemas.microsoft.com/office/powerpoint/2010/main" val="3237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73" y="332656"/>
            <a:ext cx="5339555" cy="484269"/>
          </a:xfrm>
        </p:spPr>
        <p:txBody>
          <a:bodyPr/>
          <a:lstStyle/>
          <a:p>
            <a:r>
              <a:rPr lang="en-US" dirty="0" smtClean="0"/>
              <a:t>The Project Navigator Platform</a:t>
            </a:r>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374817" y="1525845"/>
            <a:ext cx="8421688" cy="5282196"/>
          </a:xfrm>
          <a:prstGeom prst="rect">
            <a:avLst/>
          </a:prstGeom>
        </p:spPr>
      </p:pic>
      <p:sp>
        <p:nvSpPr>
          <p:cNvPr id="8" name="Rectangle 7"/>
          <p:cNvSpPr/>
          <p:nvPr/>
        </p:nvSpPr>
        <p:spPr>
          <a:xfrm>
            <a:off x="3284436" y="1225612"/>
            <a:ext cx="2575129" cy="372409"/>
          </a:xfrm>
          <a:prstGeom prst="rect">
            <a:avLst/>
          </a:prstGeom>
        </p:spPr>
        <p:txBody>
          <a:bodyPr wrap="none">
            <a:spAutoFit/>
          </a:bodyPr>
          <a:lstStyle/>
          <a:p>
            <a:pPr algn="ctr"/>
            <a:r>
              <a:rPr lang="en-US" b="1" dirty="0">
                <a:solidFill>
                  <a:srgbClr val="0872A6"/>
                </a:solidFill>
              </a:rPr>
              <a:t>www.irena.org/navigator</a:t>
            </a:r>
          </a:p>
        </p:txBody>
      </p:sp>
      <p:sp>
        <p:nvSpPr>
          <p:cNvPr id="4" name="Slide Number Placeholder 3"/>
          <p:cNvSpPr>
            <a:spLocks noGrp="1"/>
          </p:cNvSpPr>
          <p:nvPr>
            <p:ph type="sldNum" sz="quarter" idx="10"/>
          </p:nvPr>
        </p:nvSpPr>
        <p:spPr>
          <a:xfrm>
            <a:off x="8244408" y="6396630"/>
            <a:ext cx="719139" cy="306633"/>
          </a:xfrm>
        </p:spPr>
        <p:txBody>
          <a:bodyPr/>
          <a:lstStyle/>
          <a:p>
            <a:pPr>
              <a:defRPr/>
            </a:pPr>
            <a:fld id="{E565FDF4-D2FE-483D-8AFC-13EC22B32FDB}" type="slidenum">
              <a:rPr lang="de-DE" smtClean="0"/>
              <a:pPr>
                <a:defRPr/>
              </a:pPr>
              <a:t>4</a:t>
            </a:fld>
            <a:endParaRPr lang="de-DE"/>
          </a:p>
        </p:txBody>
      </p:sp>
    </p:spTree>
    <p:extLst>
      <p:ext uri="{BB962C8B-B14F-4D97-AF65-F5344CB8AC3E}">
        <p14:creationId xmlns:p14="http://schemas.microsoft.com/office/powerpoint/2010/main" val="262191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061325" y="6043297"/>
            <a:ext cx="719139" cy="306633"/>
          </a:xfrm>
        </p:spPr>
        <p:txBody>
          <a:bodyPr/>
          <a:lstStyle/>
          <a:p>
            <a:pPr>
              <a:defRPr/>
            </a:pPr>
            <a:fld id="{E565FDF4-D2FE-483D-8AFC-13EC22B32FDB}" type="slidenum">
              <a:rPr lang="de-DE" smtClean="0"/>
              <a:pPr>
                <a:defRPr/>
              </a:pPr>
              <a:t>5</a:t>
            </a:fld>
            <a:endParaRPr lang="de-DE"/>
          </a:p>
        </p:txBody>
      </p:sp>
      <p:sp>
        <p:nvSpPr>
          <p:cNvPr id="6" name="Content Placeholder 5"/>
          <p:cNvSpPr>
            <a:spLocks noGrp="1"/>
          </p:cNvSpPr>
          <p:nvPr>
            <p:ph idx="1"/>
          </p:nvPr>
        </p:nvSpPr>
        <p:spPr>
          <a:xfrm>
            <a:off x="611559" y="1462775"/>
            <a:ext cx="8168903" cy="4774537"/>
          </a:xfrm>
        </p:spPr>
        <p:txBody>
          <a:bodyPr/>
          <a:lstStyle/>
          <a:p>
            <a:pPr marL="0" indent="0">
              <a:buNone/>
            </a:pPr>
            <a:r>
              <a:rPr lang="en-US" sz="2000" dirty="0" smtClean="0">
                <a:latin typeface="Calibri Light" panose="020F0302020204030204" pitchFamily="34" charset="0"/>
              </a:rPr>
              <a:t>To scale up renewable energy and energy efficiency investments a virtual market place is created with the objective to support:</a:t>
            </a:r>
          </a:p>
          <a:p>
            <a:pPr>
              <a:buFont typeface="Wingdings" panose="05000000000000000000" pitchFamily="2" charset="2"/>
              <a:buChar char="ü"/>
            </a:pPr>
            <a:r>
              <a:rPr lang="en-US" sz="2000" dirty="0" smtClean="0">
                <a:latin typeface="Calibri Light" panose="020F0302020204030204" pitchFamily="34" charset="0"/>
              </a:rPr>
              <a:t>initiation, </a:t>
            </a:r>
          </a:p>
          <a:p>
            <a:pPr>
              <a:buFont typeface="Wingdings" panose="05000000000000000000" pitchFamily="2" charset="2"/>
              <a:buChar char="ü"/>
            </a:pPr>
            <a:r>
              <a:rPr lang="en-US" sz="2000" dirty="0" smtClean="0">
                <a:latin typeface="Calibri Light" panose="020F0302020204030204" pitchFamily="34" charset="0"/>
              </a:rPr>
              <a:t>development and </a:t>
            </a:r>
          </a:p>
          <a:p>
            <a:pPr>
              <a:buFont typeface="Wingdings" panose="05000000000000000000" pitchFamily="2" charset="2"/>
              <a:buChar char="ü"/>
            </a:pPr>
            <a:r>
              <a:rPr lang="en-US" sz="2000" dirty="0" smtClean="0">
                <a:latin typeface="Calibri Light" panose="020F0302020204030204" pitchFamily="34" charset="0"/>
              </a:rPr>
              <a:t>financing </a:t>
            </a:r>
          </a:p>
          <a:p>
            <a:pPr marL="0" indent="0">
              <a:buNone/>
            </a:pPr>
            <a:r>
              <a:rPr lang="en-US" sz="2000" dirty="0" smtClean="0">
                <a:latin typeface="Calibri Light" panose="020F0302020204030204" pitchFamily="34" charset="0"/>
              </a:rPr>
              <a:t>of sustainable energy projects</a:t>
            </a:r>
          </a:p>
          <a:p>
            <a:pPr marL="0" indent="0">
              <a:buNone/>
            </a:pPr>
            <a:endParaRPr lang="en-US" sz="2000" dirty="0" smtClean="0">
              <a:latin typeface="Calibri Light" panose="020F0302020204030204" pitchFamily="34" charset="0"/>
            </a:endParaRPr>
          </a:p>
          <a:p>
            <a:pPr marL="0" indent="0">
              <a:buNone/>
            </a:pPr>
            <a:r>
              <a:rPr lang="en-US" sz="2000" i="1" dirty="0" smtClean="0">
                <a:latin typeface="Calibri Light" panose="020F0302020204030204" pitchFamily="34" charset="0"/>
              </a:rPr>
              <a:t>By:</a:t>
            </a:r>
          </a:p>
          <a:p>
            <a:r>
              <a:rPr lang="en-US" sz="2000" i="1" dirty="0" smtClean="0">
                <a:latin typeface="Calibri Light" panose="020F0302020204030204" pitchFamily="34" charset="0"/>
              </a:rPr>
              <a:t>Improving the transparency of the market</a:t>
            </a:r>
          </a:p>
          <a:p>
            <a:r>
              <a:rPr lang="en-US" sz="2000" i="1" dirty="0" smtClean="0">
                <a:latin typeface="Calibri Light" panose="020F0302020204030204" pitchFamily="34" charset="0"/>
              </a:rPr>
              <a:t>Offering relevant tools </a:t>
            </a:r>
            <a:r>
              <a:rPr lang="en-US" sz="2000" i="1" dirty="0">
                <a:latin typeface="Calibri Light" panose="020F0302020204030204" pitchFamily="34" charset="0"/>
              </a:rPr>
              <a:t>and databases for market players</a:t>
            </a:r>
          </a:p>
          <a:p>
            <a:r>
              <a:rPr lang="en-US" sz="2000" i="1" dirty="0" smtClean="0">
                <a:latin typeface="Calibri Light" panose="020F0302020204030204" pitchFamily="34" charset="0"/>
              </a:rPr>
              <a:t>Supporting and facilitating projects in the development stage</a:t>
            </a:r>
          </a:p>
        </p:txBody>
      </p:sp>
      <p:pic>
        <p:nvPicPr>
          <p:cNvPr id="3" name="Picture 2"/>
          <p:cNvPicPr>
            <a:picLocks noChangeAspect="1"/>
          </p:cNvPicPr>
          <p:nvPr/>
        </p:nvPicPr>
        <p:blipFill rotWithShape="1">
          <a:blip r:embed="rId3"/>
          <a:srcRect l="43159"/>
          <a:stretch/>
        </p:blipFill>
        <p:spPr>
          <a:xfrm>
            <a:off x="323527" y="-36773"/>
            <a:ext cx="3733859" cy="1233525"/>
          </a:xfrm>
          <a:prstGeom prst="rect">
            <a:avLst/>
          </a:prstGeom>
        </p:spPr>
      </p:pic>
    </p:spTree>
    <p:extLst>
      <p:ext uri="{BB962C8B-B14F-4D97-AF65-F5344CB8AC3E}">
        <p14:creationId xmlns:p14="http://schemas.microsoft.com/office/powerpoint/2010/main" val="2973274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5823" y="6534579"/>
            <a:ext cx="3691616" cy="338554"/>
          </a:xfrm>
          <a:prstGeom prst="rect">
            <a:avLst/>
          </a:prstGeom>
          <a:noFill/>
        </p:spPr>
        <p:txBody>
          <a:bodyPr wrap="square" rtlCol="0">
            <a:spAutoFit/>
          </a:bodyPr>
          <a:lstStyle/>
          <a:p>
            <a:r>
              <a:rPr lang="en-US" sz="1600" dirty="0">
                <a:solidFill>
                  <a:schemeClr val="bg1">
                    <a:lumMod val="50000"/>
                  </a:schemeClr>
                </a:solidFill>
              </a:rPr>
              <a:t>www.irena.org/adfd</a:t>
            </a:r>
          </a:p>
        </p:txBody>
      </p:sp>
      <p:sp>
        <p:nvSpPr>
          <p:cNvPr id="6" name="Rectangle 5"/>
          <p:cNvSpPr/>
          <p:nvPr/>
        </p:nvSpPr>
        <p:spPr>
          <a:xfrm>
            <a:off x="149854" y="1711545"/>
            <a:ext cx="8735258" cy="729943"/>
          </a:xfrm>
          <a:prstGeom prst="rect">
            <a:avLst/>
          </a:prstGeom>
        </p:spPr>
        <p:txBody>
          <a:bodyPr wrap="square">
            <a:spAutoFit/>
          </a:bodyPr>
          <a:lstStyle/>
          <a:p>
            <a:pPr marL="457200" indent="-457200">
              <a:lnSpc>
                <a:spcPct val="120000"/>
              </a:lnSpc>
              <a:spcAft>
                <a:spcPts val="600"/>
              </a:spcAft>
              <a:buFont typeface="Arial" panose="020B0604020202020204" pitchFamily="34" charset="0"/>
              <a:buChar char="•"/>
            </a:pPr>
            <a:r>
              <a:rPr lang="en-US" dirty="0"/>
              <a:t>The </a:t>
            </a:r>
            <a:r>
              <a:rPr lang="en-US" sz="2000" b="1" dirty="0">
                <a:solidFill>
                  <a:srgbClr val="0073A7"/>
                </a:solidFill>
              </a:rPr>
              <a:t>IRENA/ADFD Project Facility</a:t>
            </a:r>
            <a:r>
              <a:rPr lang="en-US" dirty="0">
                <a:solidFill>
                  <a:srgbClr val="0073A7"/>
                </a:solidFill>
              </a:rPr>
              <a:t> </a:t>
            </a:r>
            <a:r>
              <a:rPr lang="en-US" dirty="0"/>
              <a:t>is a joint collaborative facility between IRENA and the Abu Dhabi Fund for Development (ADFD), now in its </a:t>
            </a:r>
            <a:r>
              <a:rPr lang="en-US" b="1" dirty="0">
                <a:solidFill>
                  <a:srgbClr val="0073A7"/>
                </a:solidFill>
              </a:rPr>
              <a:t>5th Cycle</a:t>
            </a:r>
            <a:r>
              <a:rPr lang="en-US" dirty="0"/>
              <a:t>. </a:t>
            </a: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t="5530" b="7823"/>
          <a:stretch/>
        </p:blipFill>
        <p:spPr>
          <a:xfrm>
            <a:off x="3635896" y="81849"/>
            <a:ext cx="1574223" cy="880293"/>
          </a:xfrm>
          <a:prstGeom prst="rect">
            <a:avLst/>
          </a:prstGeom>
        </p:spPr>
      </p:pic>
      <p:pic>
        <p:nvPicPr>
          <p:cNvPr id="38" name="Picture 3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34202"/>
            <a:ext cx="3009900" cy="685800"/>
          </a:xfrm>
          <a:prstGeom prst="rect">
            <a:avLst/>
          </a:prstGeom>
          <a:noFill/>
          <a:ln>
            <a:noFill/>
          </a:ln>
        </p:spPr>
      </p:pic>
      <p:sp>
        <p:nvSpPr>
          <p:cNvPr id="18" name="Rectangle 17"/>
          <p:cNvSpPr/>
          <p:nvPr/>
        </p:nvSpPr>
        <p:spPr>
          <a:xfrm>
            <a:off x="26308" y="3026095"/>
            <a:ext cx="5466303" cy="2923877"/>
          </a:xfrm>
          <a:prstGeom prst="rect">
            <a:avLst/>
          </a:prstGeom>
          <a:solidFill>
            <a:schemeClr val="accent3">
              <a:lumMod val="20000"/>
              <a:lumOff val="80000"/>
            </a:schemeClr>
          </a:solidFill>
        </p:spPr>
        <p:txBody>
          <a:bodyPr wrap="square">
            <a:spAutoFit/>
          </a:bodyPr>
          <a:lstStyle/>
          <a:p>
            <a:pPr marL="91440">
              <a:spcBef>
                <a:spcPts val="600"/>
              </a:spcBef>
              <a:spcAft>
                <a:spcPts val="600"/>
              </a:spcAft>
            </a:pPr>
            <a:r>
              <a:rPr lang="en-US" b="1" dirty="0">
                <a:solidFill>
                  <a:srgbClr val="0073A7"/>
                </a:solidFill>
              </a:rPr>
              <a:t>Funding offer:</a:t>
            </a:r>
          </a:p>
          <a:p>
            <a:pPr marL="434340" indent="-342900">
              <a:spcBef>
                <a:spcPts val="600"/>
              </a:spcBef>
              <a:spcAft>
                <a:spcPts val="600"/>
              </a:spcAft>
              <a:buFont typeface="Arial" panose="020B0604020202020204" pitchFamily="34" charset="0"/>
              <a:buChar char="•"/>
            </a:pPr>
            <a:r>
              <a:rPr lang="en-US" b="1" dirty="0">
                <a:solidFill>
                  <a:srgbClr val="0073A7"/>
                </a:solidFill>
              </a:rPr>
              <a:t>USD 50 million in each annual cycle</a:t>
            </a:r>
          </a:p>
          <a:p>
            <a:pPr marL="434340" indent="-342900">
              <a:spcBef>
                <a:spcPts val="600"/>
              </a:spcBef>
              <a:spcAft>
                <a:spcPts val="600"/>
              </a:spcAft>
              <a:buFont typeface="Arial" panose="020B0604020202020204" pitchFamily="34" charset="0"/>
              <a:buChar char="•"/>
            </a:pPr>
            <a:r>
              <a:rPr lang="en-GB" b="1" dirty="0">
                <a:solidFill>
                  <a:srgbClr val="0073A7"/>
                </a:solidFill>
              </a:rPr>
              <a:t>USD 5-15 million </a:t>
            </a:r>
            <a:r>
              <a:rPr lang="en-GB" dirty="0">
                <a:solidFill>
                  <a:srgbClr val="0073A7"/>
                </a:solidFill>
              </a:rPr>
              <a:t>ADFD loans for each project, covering </a:t>
            </a:r>
            <a:r>
              <a:rPr lang="en-GB" b="1" dirty="0">
                <a:solidFill>
                  <a:srgbClr val="0073A7"/>
                </a:solidFill>
              </a:rPr>
              <a:t>u</a:t>
            </a:r>
            <a:r>
              <a:rPr lang="en-US" b="1" dirty="0">
                <a:solidFill>
                  <a:srgbClr val="0073A7"/>
                </a:solidFill>
              </a:rPr>
              <a:t>p to 50% </a:t>
            </a:r>
            <a:r>
              <a:rPr lang="en-US" dirty="0">
                <a:solidFill>
                  <a:srgbClr val="0073A7"/>
                </a:solidFill>
              </a:rPr>
              <a:t>of the project costs. Remainder must be co-financed</a:t>
            </a:r>
          </a:p>
          <a:p>
            <a:pPr marL="434340" indent="-342900">
              <a:spcBef>
                <a:spcPts val="600"/>
              </a:spcBef>
              <a:spcAft>
                <a:spcPts val="600"/>
              </a:spcAft>
              <a:buFont typeface="Arial" panose="020B0604020202020204" pitchFamily="34" charset="0"/>
              <a:buChar char="•"/>
            </a:pPr>
            <a:r>
              <a:rPr lang="en-GB" b="1" dirty="0">
                <a:solidFill>
                  <a:srgbClr val="0073A7"/>
                </a:solidFill>
              </a:rPr>
              <a:t>1-2% interest rate </a:t>
            </a:r>
            <a:r>
              <a:rPr lang="en-GB" dirty="0">
                <a:solidFill>
                  <a:srgbClr val="0073A7"/>
                </a:solidFill>
              </a:rPr>
              <a:t>on loans. </a:t>
            </a:r>
          </a:p>
          <a:p>
            <a:pPr marL="434340" indent="-342900">
              <a:spcBef>
                <a:spcPts val="600"/>
              </a:spcBef>
              <a:spcAft>
                <a:spcPts val="600"/>
              </a:spcAft>
              <a:buFont typeface="Arial" panose="020B0604020202020204" pitchFamily="34" charset="0"/>
              <a:buChar char="•"/>
            </a:pPr>
            <a:r>
              <a:rPr lang="en-GB" b="1" dirty="0">
                <a:solidFill>
                  <a:srgbClr val="0073A7"/>
                </a:solidFill>
              </a:rPr>
              <a:t>20 years loan period including 5 years of a grace period</a:t>
            </a: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13917" t="10606" r="13294"/>
          <a:stretch/>
        </p:blipFill>
        <p:spPr>
          <a:xfrm>
            <a:off x="5457401" y="2842470"/>
            <a:ext cx="3686246" cy="2923877"/>
          </a:xfrm>
          <a:prstGeom prst="rect">
            <a:avLst/>
          </a:prstGeom>
        </p:spPr>
      </p:pic>
      <p:sp>
        <p:nvSpPr>
          <p:cNvPr id="40" name="TextBox 39"/>
          <p:cNvSpPr txBox="1"/>
          <p:nvPr/>
        </p:nvSpPr>
        <p:spPr>
          <a:xfrm>
            <a:off x="5466303" y="5766347"/>
            <a:ext cx="3686246" cy="307777"/>
          </a:xfrm>
          <a:prstGeom prst="rect">
            <a:avLst/>
          </a:prstGeom>
          <a:solidFill>
            <a:srgbClr val="6ABBC6"/>
          </a:solidFill>
        </p:spPr>
        <p:txBody>
          <a:bodyPr wrap="square" rtlCol="0">
            <a:spAutoFit/>
          </a:bodyPr>
          <a:lstStyle/>
          <a:p>
            <a:r>
              <a:rPr lang="en-US" sz="1400" dirty="0">
                <a:solidFill>
                  <a:schemeClr val="bg1"/>
                </a:solidFill>
              </a:rPr>
              <a:t>3.6 MW solar mini-grid project in Burkina Faso</a:t>
            </a:r>
          </a:p>
        </p:txBody>
      </p:sp>
    </p:spTree>
    <p:extLst>
      <p:ext uri="{BB962C8B-B14F-4D97-AF65-F5344CB8AC3E}">
        <p14:creationId xmlns:p14="http://schemas.microsoft.com/office/powerpoint/2010/main" val="10850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7</a:t>
            </a:fld>
            <a:endParaRPr lang="de-DE"/>
          </a:p>
        </p:txBody>
      </p:sp>
      <p:grpSp>
        <p:nvGrpSpPr>
          <p:cNvPr id="703" name="Group 702"/>
          <p:cNvGrpSpPr/>
          <p:nvPr/>
        </p:nvGrpSpPr>
        <p:grpSpPr>
          <a:xfrm>
            <a:off x="240785" y="1844824"/>
            <a:ext cx="2880320" cy="4104456"/>
            <a:chOff x="467544" y="1988840"/>
            <a:chExt cx="2880320" cy="4104456"/>
          </a:xfrm>
        </p:grpSpPr>
        <p:sp>
          <p:nvSpPr>
            <p:cNvPr id="695" name="Rounded Rectangle 694"/>
            <p:cNvSpPr/>
            <p:nvPr/>
          </p:nvSpPr>
          <p:spPr>
            <a:xfrm>
              <a:off x="467544" y="1988840"/>
              <a:ext cx="2880320" cy="4104456"/>
            </a:xfrm>
            <a:prstGeom prst="roundRect">
              <a:avLst/>
            </a:prstGeom>
            <a:solidFill>
              <a:schemeClr val="bg1">
                <a:lumMod val="85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93" name="Group 692"/>
            <p:cNvGrpSpPr/>
            <p:nvPr/>
          </p:nvGrpSpPr>
          <p:grpSpPr>
            <a:xfrm>
              <a:off x="757743" y="3258119"/>
              <a:ext cx="2338446" cy="2429318"/>
              <a:chOff x="469891" y="2364930"/>
              <a:chExt cx="2496817" cy="3078565"/>
            </a:xfrm>
          </p:grpSpPr>
          <p:pic>
            <p:nvPicPr>
              <p:cNvPr id="687" name="Picture 4" descr="Renewables Readiness Assessment: Nige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984" y="3975469"/>
                <a:ext cx="1083724" cy="1468026"/>
              </a:xfrm>
              <a:prstGeom prst="rect">
                <a:avLst/>
              </a:prstGeom>
              <a:noFill/>
              <a:extLst>
                <a:ext uri="{909E8E84-426E-40DD-AFC4-6F175D3DCCD1}">
                  <a14:hiddenFill xmlns:a14="http://schemas.microsoft.com/office/drawing/2010/main">
                    <a:solidFill>
                      <a:srgbClr val="FFFFFF"/>
                    </a:solidFill>
                  </a14:hiddenFill>
                </a:ext>
              </a:extLst>
            </p:spPr>
          </p:pic>
          <p:pic>
            <p:nvPicPr>
              <p:cNvPr id="688" name="Picture 6" descr="Renewables Readiness Assessment: The Gambia"/>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891" y="2364930"/>
                <a:ext cx="1085228" cy="1468026"/>
              </a:xfrm>
              <a:prstGeom prst="rect">
                <a:avLst/>
              </a:prstGeom>
              <a:noFill/>
              <a:extLst>
                <a:ext uri="{909E8E84-426E-40DD-AFC4-6F175D3DCCD1}">
                  <a14:hiddenFill xmlns:a14="http://schemas.microsoft.com/office/drawing/2010/main">
                    <a:solidFill>
                      <a:srgbClr val="FFFFFF"/>
                    </a:solidFill>
                  </a14:hiddenFill>
                </a:ext>
              </a:extLst>
            </p:spPr>
          </p:pic>
          <p:pic>
            <p:nvPicPr>
              <p:cNvPr id="689" name="Picture 8" descr="Senegal Renewables Readiness Assessment 20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984" y="2364930"/>
                <a:ext cx="1083724" cy="1471648"/>
              </a:xfrm>
              <a:prstGeom prst="rect">
                <a:avLst/>
              </a:prstGeom>
              <a:noFill/>
              <a:extLst>
                <a:ext uri="{909E8E84-426E-40DD-AFC4-6F175D3DCCD1}">
                  <a14:hiddenFill xmlns:a14="http://schemas.microsoft.com/office/drawing/2010/main">
                    <a:solidFill>
                      <a:srgbClr val="FFFFFF"/>
                    </a:solidFill>
                  </a14:hiddenFill>
                </a:ext>
              </a:extLst>
            </p:spPr>
          </p:pic>
          <p:pic>
            <p:nvPicPr>
              <p:cNvPr id="690" name="Picture 689"/>
              <p:cNvPicPr preferRelativeResize="0">
                <a:picLocks/>
              </p:cNvPicPr>
              <p:nvPr/>
            </p:nvPicPr>
            <p:blipFill>
              <a:blip r:embed="rId6"/>
              <a:stretch>
                <a:fillRect/>
              </a:stretch>
            </p:blipFill>
            <p:spPr>
              <a:xfrm>
                <a:off x="469891" y="3971847"/>
                <a:ext cx="1083724" cy="1471648"/>
              </a:xfrm>
              <a:prstGeom prst="rect">
                <a:avLst/>
              </a:prstGeom>
            </p:spPr>
          </p:pic>
        </p:grpSp>
        <p:sp>
          <p:nvSpPr>
            <p:cNvPr id="694" name="TextBox 693"/>
            <p:cNvSpPr txBox="1"/>
            <p:nvPr/>
          </p:nvSpPr>
          <p:spPr>
            <a:xfrm>
              <a:off x="827584" y="2060848"/>
              <a:ext cx="2119235" cy="1200329"/>
            </a:xfrm>
            <a:prstGeom prst="rect">
              <a:avLst/>
            </a:prstGeom>
            <a:noFill/>
          </p:spPr>
          <p:txBody>
            <a:bodyPr wrap="square" rtlCol="0">
              <a:spAutoFit/>
            </a:bodyPr>
            <a:lstStyle/>
            <a:p>
              <a:pPr algn="ctr"/>
              <a:r>
                <a:rPr lang="en-US" sz="2400" b="1" dirty="0">
                  <a:solidFill>
                    <a:srgbClr val="0872A6"/>
                  </a:solidFill>
                  <a:latin typeface="ITC Avant Garde Gothic" pitchFamily="34" charset="0"/>
                  <a:ea typeface="+mj-ea"/>
                  <a:cs typeface="+mj-cs"/>
                </a:rPr>
                <a:t>Renewables</a:t>
              </a:r>
              <a:r>
                <a:rPr lang="en-US" sz="2400" dirty="0" smtClean="0"/>
                <a:t> </a:t>
              </a:r>
              <a:r>
                <a:rPr lang="en-US" sz="2400" b="1" dirty="0">
                  <a:solidFill>
                    <a:srgbClr val="0872A6"/>
                  </a:solidFill>
                  <a:latin typeface="ITC Avant Garde Gothic" pitchFamily="34" charset="0"/>
                  <a:ea typeface="+mj-ea"/>
                  <a:cs typeface="+mj-cs"/>
                </a:rPr>
                <a:t>Readiness</a:t>
              </a:r>
              <a:r>
                <a:rPr lang="en-US" sz="2400" dirty="0" smtClean="0"/>
                <a:t> </a:t>
              </a:r>
              <a:r>
                <a:rPr lang="en-US" sz="2400" b="1" dirty="0">
                  <a:solidFill>
                    <a:srgbClr val="0872A6"/>
                  </a:solidFill>
                  <a:latin typeface="ITC Avant Garde Gothic" pitchFamily="34" charset="0"/>
                  <a:ea typeface="+mj-ea"/>
                  <a:cs typeface="+mj-cs"/>
                </a:rPr>
                <a:t>Assessment</a:t>
              </a:r>
            </a:p>
          </p:txBody>
        </p:sp>
      </p:grpSp>
      <p:sp>
        <p:nvSpPr>
          <p:cNvPr id="696" name="Right Arrow 695"/>
          <p:cNvSpPr/>
          <p:nvPr/>
        </p:nvSpPr>
        <p:spPr>
          <a:xfrm>
            <a:off x="3347864" y="2170604"/>
            <a:ext cx="2592288" cy="89835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ight Arrow 696"/>
          <p:cNvSpPr/>
          <p:nvPr/>
        </p:nvSpPr>
        <p:spPr>
          <a:xfrm>
            <a:off x="3347864" y="4291056"/>
            <a:ext cx="2592288" cy="89835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TextBox 697"/>
          <p:cNvSpPr txBox="1"/>
          <p:nvPr/>
        </p:nvSpPr>
        <p:spPr>
          <a:xfrm>
            <a:off x="5940152" y="2114853"/>
            <a:ext cx="3220753" cy="954107"/>
          </a:xfrm>
          <a:prstGeom prst="rect">
            <a:avLst/>
          </a:prstGeom>
          <a:noFill/>
        </p:spPr>
        <p:txBody>
          <a:bodyPr wrap="none" rtlCol="0">
            <a:spAutoFit/>
          </a:bodyPr>
          <a:lstStyle/>
          <a:p>
            <a:r>
              <a:rPr lang="en-US" sz="2800" b="1" dirty="0" smtClean="0">
                <a:solidFill>
                  <a:srgbClr val="00B0F0"/>
                </a:solidFill>
              </a:rPr>
              <a:t>Capacity Building</a:t>
            </a:r>
          </a:p>
          <a:p>
            <a:pPr algn="ctr"/>
            <a:r>
              <a:rPr lang="en-US" sz="2800" b="1" dirty="0" smtClean="0">
                <a:solidFill>
                  <a:srgbClr val="00B0F0"/>
                </a:solidFill>
              </a:rPr>
              <a:t>Support</a:t>
            </a:r>
            <a:endParaRPr lang="en-US" sz="2800" b="1" dirty="0">
              <a:solidFill>
                <a:srgbClr val="00B0F0"/>
              </a:solidFill>
            </a:endParaRPr>
          </a:p>
        </p:txBody>
      </p:sp>
      <p:sp>
        <p:nvSpPr>
          <p:cNvPr id="699" name="TextBox 698"/>
          <p:cNvSpPr txBox="1"/>
          <p:nvPr/>
        </p:nvSpPr>
        <p:spPr>
          <a:xfrm>
            <a:off x="6421724" y="4275093"/>
            <a:ext cx="2342308" cy="954107"/>
          </a:xfrm>
          <a:prstGeom prst="rect">
            <a:avLst/>
          </a:prstGeom>
          <a:noFill/>
        </p:spPr>
        <p:txBody>
          <a:bodyPr wrap="none" rtlCol="0">
            <a:spAutoFit/>
          </a:bodyPr>
          <a:lstStyle/>
          <a:p>
            <a:pPr algn="ctr"/>
            <a:r>
              <a:rPr lang="en-US" sz="2800" b="1" dirty="0" smtClean="0">
                <a:solidFill>
                  <a:srgbClr val="00B0F0"/>
                </a:solidFill>
              </a:rPr>
              <a:t>Regional</a:t>
            </a:r>
          </a:p>
          <a:p>
            <a:pPr algn="ctr"/>
            <a:r>
              <a:rPr lang="en-US" sz="2800" b="1" dirty="0" smtClean="0">
                <a:solidFill>
                  <a:srgbClr val="00B0F0"/>
                </a:solidFill>
              </a:rPr>
              <a:t>Engagement</a:t>
            </a:r>
            <a:endParaRPr lang="en-US" sz="2800" b="1" dirty="0">
              <a:solidFill>
                <a:srgbClr val="00B0F0"/>
              </a:solidFill>
            </a:endParaRPr>
          </a:p>
        </p:txBody>
      </p:sp>
      <p:sp>
        <p:nvSpPr>
          <p:cNvPr id="701" name="Title 1"/>
          <p:cNvSpPr txBox="1">
            <a:spLocks/>
          </p:cNvSpPr>
          <p:nvPr/>
        </p:nvSpPr>
        <p:spPr bwMode="auto">
          <a:xfrm>
            <a:off x="240785" y="188640"/>
            <a:ext cx="6130716" cy="103151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700"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700" b="1">
                <a:solidFill>
                  <a:srgbClr val="E10019"/>
                </a:solidFill>
                <a:latin typeface="Arial" charset="0"/>
                <a:cs typeface="Arial" charset="0"/>
              </a:defRPr>
            </a:lvl2pPr>
            <a:lvl3pPr algn="l" rtl="0" eaLnBrk="0" fontAlgn="base" hangingPunct="0">
              <a:spcBef>
                <a:spcPct val="0"/>
              </a:spcBef>
              <a:spcAft>
                <a:spcPct val="0"/>
              </a:spcAft>
              <a:defRPr sz="2700" b="1">
                <a:solidFill>
                  <a:srgbClr val="E10019"/>
                </a:solidFill>
                <a:latin typeface="Arial" charset="0"/>
                <a:cs typeface="Arial" charset="0"/>
              </a:defRPr>
            </a:lvl3pPr>
            <a:lvl4pPr algn="l" rtl="0" eaLnBrk="0" fontAlgn="base" hangingPunct="0">
              <a:spcBef>
                <a:spcPct val="0"/>
              </a:spcBef>
              <a:spcAft>
                <a:spcPct val="0"/>
              </a:spcAft>
              <a:defRPr sz="2700" b="1">
                <a:solidFill>
                  <a:srgbClr val="E10019"/>
                </a:solidFill>
                <a:latin typeface="Arial" charset="0"/>
                <a:cs typeface="Arial" charset="0"/>
              </a:defRPr>
            </a:lvl4pPr>
            <a:lvl5pPr algn="l" rtl="0" eaLnBrk="0" fontAlgn="base" hangingPunct="0">
              <a:spcBef>
                <a:spcPct val="0"/>
              </a:spcBef>
              <a:spcAft>
                <a:spcPct val="0"/>
              </a:spcAft>
              <a:defRPr sz="2700" b="1">
                <a:solidFill>
                  <a:srgbClr val="E10019"/>
                </a:solidFill>
                <a:latin typeface="Arial" charset="0"/>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sz="3200" kern="0" dirty="0" smtClean="0">
                <a:solidFill>
                  <a:srgbClr val="0070C0"/>
                </a:solidFill>
                <a:latin typeface="Calibri Light" panose="020F0302020204030204" pitchFamily="34" charset="0"/>
              </a:rPr>
              <a:t>IRENA’s Approach in the regions</a:t>
            </a:r>
            <a:endParaRPr lang="en-US" sz="3200" kern="0" dirty="0">
              <a:solidFill>
                <a:srgbClr val="0070C0"/>
              </a:solidFill>
              <a:latin typeface="Calibri Light" panose="020F0302020204030204" pitchFamily="34" charset="0"/>
            </a:endParaRPr>
          </a:p>
        </p:txBody>
      </p:sp>
      <p:sp>
        <p:nvSpPr>
          <p:cNvPr id="704" name="Up-Down Arrow 703"/>
          <p:cNvSpPr/>
          <p:nvPr/>
        </p:nvSpPr>
        <p:spPr>
          <a:xfrm>
            <a:off x="7412858" y="3280772"/>
            <a:ext cx="360040" cy="922981"/>
          </a:xfrm>
          <a:prstGeom prst="up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2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1000"/>
                                        <p:tgtEl>
                                          <p:spTgt spid="70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96"/>
                                        </p:tgtEl>
                                        <p:attrNameLst>
                                          <p:attrName>style.visibility</p:attrName>
                                        </p:attrNameLst>
                                      </p:cBhvr>
                                      <p:to>
                                        <p:strVal val="visible"/>
                                      </p:to>
                                    </p:set>
                                    <p:animEffect transition="in" filter="fade">
                                      <p:cBhvr>
                                        <p:cTn id="11" dur="1000"/>
                                        <p:tgtEl>
                                          <p:spTgt spid="69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98"/>
                                        </p:tgtEl>
                                        <p:attrNameLst>
                                          <p:attrName>style.visibility</p:attrName>
                                        </p:attrNameLst>
                                      </p:cBhvr>
                                      <p:to>
                                        <p:strVal val="visible"/>
                                      </p:to>
                                    </p:set>
                                    <p:animEffect transition="in" filter="fade">
                                      <p:cBhvr>
                                        <p:cTn id="15" dur="1000"/>
                                        <p:tgtEl>
                                          <p:spTgt spid="69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97"/>
                                        </p:tgtEl>
                                        <p:attrNameLst>
                                          <p:attrName>style.visibility</p:attrName>
                                        </p:attrNameLst>
                                      </p:cBhvr>
                                      <p:to>
                                        <p:strVal val="visible"/>
                                      </p:to>
                                    </p:set>
                                    <p:animEffect transition="in" filter="fade">
                                      <p:cBhvr>
                                        <p:cTn id="19" dur="1000"/>
                                        <p:tgtEl>
                                          <p:spTgt spid="69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99"/>
                                        </p:tgtEl>
                                        <p:attrNameLst>
                                          <p:attrName>style.visibility</p:attrName>
                                        </p:attrNameLst>
                                      </p:cBhvr>
                                      <p:to>
                                        <p:strVal val="visible"/>
                                      </p:to>
                                    </p:set>
                                    <p:animEffect transition="in" filter="fade">
                                      <p:cBhvr>
                                        <p:cTn id="23" dur="1000"/>
                                        <p:tgtEl>
                                          <p:spTgt spid="69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704"/>
                                        </p:tgtEl>
                                        <p:attrNameLst>
                                          <p:attrName>style.visibility</p:attrName>
                                        </p:attrNameLst>
                                      </p:cBhvr>
                                      <p:to>
                                        <p:strVal val="visible"/>
                                      </p:to>
                                    </p:set>
                                    <p:animEffect transition="in" filter="fade">
                                      <p:cBhvr>
                                        <p:cTn id="27" dur="10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0" animBg="1"/>
      <p:bldP spid="697" grpId="0" animBg="1"/>
      <p:bldP spid="698" grpId="0"/>
      <p:bldP spid="699" grpId="0"/>
      <p:bldP spid="7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6632"/>
            <a:ext cx="4024303" cy="1117229"/>
          </a:xfrm>
          <a:prstGeom prst="rect">
            <a:avLst/>
          </a:prstGeom>
          <a:noFill/>
        </p:spPr>
        <p:txBody>
          <a:bodyPr wrap="square" rtlCol="0">
            <a:spAutoFit/>
          </a:bodyPr>
          <a:lstStyle>
            <a:defPPr>
              <a:defRPr lang="en-US"/>
            </a:defPPr>
            <a:lvl1pPr>
              <a:lnSpc>
                <a:spcPct val="90000"/>
              </a:lnSpc>
              <a:spcBef>
                <a:spcPct val="0"/>
              </a:spcBef>
              <a:defRPr sz="2800" b="1">
                <a:solidFill>
                  <a:srgbClr val="0070C0"/>
                </a:solidFill>
                <a:ea typeface="+mj-ea"/>
                <a:cs typeface="Arial" panose="020B0604020202020204" pitchFamily="34" charset="0"/>
              </a:defRPr>
            </a:lvl1pPr>
          </a:lstStyle>
          <a:p>
            <a:r>
              <a:rPr lang="en-US" sz="3700" dirty="0" smtClean="0">
                <a:latin typeface="Calibri" panose="020F0502020204030204" pitchFamily="34" charset="0"/>
                <a:cs typeface="+mj-cs"/>
              </a:rPr>
              <a:t>Africa Clean Energy Corridor</a:t>
            </a:r>
            <a:endParaRPr lang="en-US" sz="3700" dirty="0">
              <a:latin typeface="Calibri" panose="020F0502020204030204" pitchFamily="34" charset="0"/>
              <a:cs typeface="+mj-cs"/>
            </a:endParaRPr>
          </a:p>
        </p:txBody>
      </p:sp>
      <p:pic>
        <p:nvPicPr>
          <p:cNvPr id="5" name="Picture 4"/>
          <p:cNvPicPr>
            <a:picLocks noChangeAspect="1"/>
          </p:cNvPicPr>
          <p:nvPr/>
        </p:nvPicPr>
        <p:blipFill rotWithShape="1">
          <a:blip r:embed="rId2"/>
          <a:srcRect l="5799"/>
          <a:stretch/>
        </p:blipFill>
        <p:spPr>
          <a:xfrm>
            <a:off x="4463143" y="1412776"/>
            <a:ext cx="4544014" cy="5445224"/>
          </a:xfrm>
          <a:prstGeom prst="rect">
            <a:avLst/>
          </a:prstGeom>
        </p:spPr>
      </p:pic>
      <p:pic>
        <p:nvPicPr>
          <p:cNvPr id="4" name="Picture 2" descr="C:\Users\jbarros\Desktop\ECOWAS MAP.png"/>
          <p:cNvPicPr>
            <a:picLocks noChangeAspect="1" noChangeArrowheads="1"/>
          </p:cNvPicPr>
          <p:nvPr/>
        </p:nvPicPr>
        <p:blipFill>
          <a:blip r:embed="rId3" cstate="print"/>
          <a:srcRect r="4225"/>
          <a:stretch>
            <a:fillRect/>
          </a:stretch>
        </p:blipFill>
        <p:spPr bwMode="auto">
          <a:xfrm>
            <a:off x="3995936" y="2060848"/>
            <a:ext cx="2520280" cy="2160240"/>
          </a:xfrm>
          <a:prstGeom prst="rect">
            <a:avLst/>
          </a:prstGeom>
          <a:noFill/>
          <a:ln w="9525">
            <a:noFill/>
            <a:miter lim="800000"/>
            <a:headEnd/>
            <a:tailEnd/>
          </a:ln>
        </p:spPr>
      </p:pic>
      <p:sp>
        <p:nvSpPr>
          <p:cNvPr id="9" name="Content Placeholder 2"/>
          <p:cNvSpPr txBox="1">
            <a:spLocks/>
          </p:cNvSpPr>
          <p:nvPr/>
        </p:nvSpPr>
        <p:spPr>
          <a:xfrm>
            <a:off x="214670" y="2623592"/>
            <a:ext cx="4248472" cy="4963690"/>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en-US" sz="1800" b="1" kern="0" dirty="0">
                <a:latin typeface="Calibri Light" panose="020F0302020204030204" pitchFamily="34" charset="0"/>
              </a:rPr>
              <a:t>Develop RE resources and integrate renewable power into grid</a:t>
            </a:r>
          </a:p>
          <a:p>
            <a:pPr>
              <a:spcBef>
                <a:spcPts val="0"/>
              </a:spcBef>
              <a:spcAft>
                <a:spcPts val="2400"/>
              </a:spcAft>
            </a:pPr>
            <a:r>
              <a:rPr lang="en-US" sz="1800" b="1" kern="0" dirty="0">
                <a:latin typeface="Calibri Light" panose="020F0302020204030204" pitchFamily="34" charset="0"/>
              </a:rPr>
              <a:t>Promote cross-border trade of renewable power</a:t>
            </a:r>
          </a:p>
          <a:p>
            <a:pPr>
              <a:spcBef>
                <a:spcPts val="0"/>
              </a:spcBef>
              <a:spcAft>
                <a:spcPts val="2400"/>
              </a:spcAft>
            </a:pPr>
            <a:r>
              <a:rPr lang="en-US" sz="1800" b="1" kern="0" dirty="0">
                <a:latin typeface="Calibri Light" panose="020F0302020204030204" pitchFamily="34" charset="0"/>
              </a:rPr>
              <a:t>Build </a:t>
            </a:r>
            <a:r>
              <a:rPr lang="en-US" sz="1800" b="1" kern="0" dirty="0" smtClean="0">
                <a:latin typeface="Calibri Light" panose="020F0302020204030204" pitchFamily="34" charset="0"/>
              </a:rPr>
              <a:t>on regional initiatives</a:t>
            </a:r>
            <a:endParaRPr lang="en-US" sz="1800" b="1" kern="0" dirty="0">
              <a:solidFill>
                <a:srgbClr val="FF0000"/>
              </a:solidFill>
              <a:latin typeface="Calibri Light" panose="020F0302020204030204" pitchFamily="34" charset="0"/>
            </a:endParaRPr>
          </a:p>
        </p:txBody>
      </p:sp>
    </p:spTree>
    <p:extLst>
      <p:ext uri="{BB962C8B-B14F-4D97-AF65-F5344CB8AC3E}">
        <p14:creationId xmlns:p14="http://schemas.microsoft.com/office/powerpoint/2010/main" val="71867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5FDF4-D2FE-483D-8AFC-13EC22B32FDB}" type="slidenum">
              <a:rPr lang="de-DE" smtClean="0"/>
              <a:pPr>
                <a:defRPr/>
              </a:pPr>
              <a:t>9</a:t>
            </a:fld>
            <a:endParaRPr lang="de-DE"/>
          </a:p>
        </p:txBody>
      </p:sp>
      <p:sp>
        <p:nvSpPr>
          <p:cNvPr id="3" name="Rectangle 2"/>
          <p:cNvSpPr/>
          <p:nvPr/>
        </p:nvSpPr>
        <p:spPr>
          <a:xfrm>
            <a:off x="-36512" y="2958102"/>
            <a:ext cx="8280920" cy="1806264"/>
          </a:xfrm>
          <a:prstGeom prst="rect">
            <a:avLst/>
          </a:prstGeom>
          <a:solidFill>
            <a:srgbClr val="0872A6"/>
          </a:solidFill>
        </p:spPr>
        <p:txBody>
          <a:bodyPr wrap="square">
            <a:spAutoFit/>
          </a:bodyPr>
          <a:lstStyle/>
          <a:p>
            <a:pPr>
              <a:lnSpc>
                <a:spcPct val="115000"/>
              </a:lnSpc>
              <a:spcBef>
                <a:spcPts val="0"/>
              </a:spcBef>
              <a:spcAft>
                <a:spcPts val="1000"/>
              </a:spcAft>
            </a:pPr>
            <a:endParaRPr lang="en-US" sz="2800" b="1" dirty="0" smtClean="0">
              <a:solidFill>
                <a:schemeClr val="bg1"/>
              </a:solidFill>
              <a:latin typeface="Calibri Light" panose="020F0302020204030204" pitchFamily="34" charset="0"/>
              <a:ea typeface="Calibri" panose="020F0502020204030204" pitchFamily="34" charset="0"/>
              <a:cs typeface="Arial" panose="020B0604020202020204" pitchFamily="34" charset="0"/>
            </a:endParaRPr>
          </a:p>
          <a:p>
            <a:pPr>
              <a:lnSpc>
                <a:spcPct val="115000"/>
              </a:lnSpc>
              <a:spcBef>
                <a:spcPts val="0"/>
              </a:spcBef>
              <a:spcAft>
                <a:spcPts val="1000"/>
              </a:spcAft>
            </a:pPr>
            <a:r>
              <a:rPr lang="en-US" sz="2800" b="1" dirty="0" smtClean="0">
                <a:solidFill>
                  <a:schemeClr val="bg1"/>
                </a:solidFill>
                <a:latin typeface="Calibri Light" panose="020F0302020204030204" pitchFamily="34" charset="0"/>
                <a:ea typeface="Calibri" panose="020F0502020204030204" pitchFamily="34" charset="0"/>
                <a:cs typeface="Arial" panose="020B0604020202020204" pitchFamily="34" charset="0"/>
              </a:rPr>
              <a:t>ProSPER: </a:t>
            </a:r>
            <a:r>
              <a:rPr lang="en-US" sz="2800" b="1" dirty="0">
                <a:solidFill>
                  <a:schemeClr val="bg1"/>
                </a:solidFill>
                <a:latin typeface="Calibri" panose="020F0502020204030204" pitchFamily="34" charset="0"/>
              </a:rPr>
              <a:t>Promoting a Solar PV Market in West </a:t>
            </a:r>
            <a:r>
              <a:rPr lang="en-US" sz="2800" b="1" dirty="0" smtClean="0">
                <a:solidFill>
                  <a:schemeClr val="bg1"/>
                </a:solidFill>
                <a:latin typeface="Calibri" panose="020F0502020204030204" pitchFamily="34" charset="0"/>
              </a:rPr>
              <a:t>Africa</a:t>
            </a:r>
          </a:p>
          <a:p>
            <a:pPr>
              <a:lnSpc>
                <a:spcPct val="115000"/>
              </a:lnSpc>
              <a:spcBef>
                <a:spcPts val="0"/>
              </a:spcBef>
              <a:spcAft>
                <a:spcPts val="1000"/>
              </a:spcAft>
            </a:pP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53012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88DFEE1A1A4C134C9B9471C6485ECC38" ma:contentTypeVersion="0" ma:contentTypeDescription="Create a new document." ma:contentTypeScope="" ma:versionID="a975fb6683187c0d7262e6acaf3503c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45E26-BAC9-47CC-AC35-2632352A3B5B}">
  <ds:schemaRefs>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36805F6-CB52-4FF6-A634-180897EA4C14}">
  <ds:schemaRefs>
    <ds:schemaRef ds:uri="http://schemas.microsoft.com/sharepoint/v3/contenttype/forms"/>
  </ds:schemaRefs>
</ds:datastoreItem>
</file>

<file path=customXml/itemProps3.xml><?xml version="1.0" encoding="utf-8"?>
<ds:datastoreItem xmlns:ds="http://schemas.openxmlformats.org/officeDocument/2006/customXml" ds:itemID="{B32628D9-ADE5-430F-9953-058661C9F55F}">
  <ds:schemaRefs>
    <ds:schemaRef ds:uri="http://schemas.microsoft.com/office/2006/metadata/customXsn"/>
  </ds:schemaRefs>
</ds:datastoreItem>
</file>

<file path=customXml/itemProps4.xml><?xml version="1.0" encoding="utf-8"?>
<ds:datastoreItem xmlns:ds="http://schemas.openxmlformats.org/officeDocument/2006/customXml" ds:itemID="{B9A4C954-EABD-49A4-8D57-29F276C14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21422</TotalTime>
  <Words>1125</Words>
  <Application>Microsoft Office PowerPoint</Application>
  <PresentationFormat>On-screen Show (4:3)</PresentationFormat>
  <Paragraphs>145</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Century Gothic</vt:lpstr>
      <vt:lpstr>ITC Avant Garde Gothic</vt:lpstr>
      <vt:lpstr>Symbol</vt:lpstr>
      <vt:lpstr>Times New Roman</vt:lpstr>
      <vt:lpstr>Wingdings</vt:lpstr>
      <vt:lpstr>Standarddesign</vt:lpstr>
      <vt:lpstr>IRENA’s programmes in Africa  SADC Renewable Energy Entrepreneurship Support Facility  Tijana Radojicic – Associate Programme Officer 27 April 2017 Maseru, Lesotho</vt:lpstr>
      <vt:lpstr>PowerPoint Presentation</vt:lpstr>
      <vt:lpstr>PowerPoint Presentation</vt:lpstr>
      <vt:lpstr>The Project Navigator Platform</vt:lpstr>
      <vt:lpstr>PowerPoint Presentation</vt:lpstr>
      <vt:lpstr>PowerPoint Presentation</vt:lpstr>
      <vt:lpstr>PowerPoint Presentation</vt:lpstr>
      <vt:lpstr>PowerPoint Presentation</vt:lpstr>
      <vt:lpstr>PowerPoint Presentation</vt:lpstr>
      <vt:lpstr>ProSPER</vt:lpstr>
      <vt:lpstr>ProSPER</vt:lpstr>
      <vt:lpstr>ProSPER</vt:lpstr>
      <vt:lpstr>PowerPoint Presentation</vt:lpstr>
      <vt:lpstr>The Entrepreneurship Support Facility</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dc:creator>
  <cp:lastModifiedBy>Tijana</cp:lastModifiedBy>
  <cp:revision>1983</cp:revision>
  <cp:lastPrinted>2014-11-04T07:03:39Z</cp:lastPrinted>
  <dcterms:created xsi:type="dcterms:W3CDTF">2010-01-06T11:15:24Z</dcterms:created>
  <dcterms:modified xsi:type="dcterms:W3CDTF">2017-05-08T09:57:04Z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0x01010088DFEE1A1A4C134C9B9471C6485ECC38</vt:lpwstr>
  </property>
</Properties>
</file>