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8"/>
  </p:notesMasterIdLst>
  <p:handoutMasterIdLst>
    <p:handoutMasterId r:id="rId9"/>
  </p:handoutMasterIdLst>
  <p:sldIdLst>
    <p:sldId id="257" r:id="rId3"/>
    <p:sldId id="275" r:id="rId4"/>
    <p:sldId id="291" r:id="rId5"/>
    <p:sldId id="292" r:id="rId6"/>
    <p:sldId id="293" r:id="rId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0323" autoAdjust="0"/>
  </p:normalViewPr>
  <p:slideViewPr>
    <p:cSldViewPr>
      <p:cViewPr>
        <p:scale>
          <a:sx n="151" d="100"/>
          <a:sy n="151" d="100"/>
        </p:scale>
        <p:origin x="216" y="-15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686DDD2-FF71-46B0-B54A-D34BACA1373A}" type="datetimeFigureOut">
              <a:rPr lang="en-US" smtClean="0"/>
              <a:t>4/26/17</a:t>
            </a:fld>
            <a:endParaRPr lang="en-US"/>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DA0BD651-940C-44F0-A44D-44CC085D856B}" type="slidenum">
              <a:rPr lang="en-US" smtClean="0"/>
              <a:t>‹#›</a:t>
            </a:fld>
            <a:endParaRPr lang="en-US"/>
          </a:p>
        </p:txBody>
      </p:sp>
    </p:spTree>
    <p:extLst>
      <p:ext uri="{BB962C8B-B14F-4D97-AF65-F5344CB8AC3E}">
        <p14:creationId xmlns:p14="http://schemas.microsoft.com/office/powerpoint/2010/main" val="29169641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2C3AB853-DF75-4831-9B54-69DB9B163039}" type="datetimeFigureOut">
              <a:rPr lang="en-US" smtClean="0"/>
              <a:t>4/26/17</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F7D4FED-B50E-4CEE-81CC-077FF2F1B8DE}" type="slidenum">
              <a:rPr lang="en-US" smtClean="0"/>
              <a:t>‹#›</a:t>
            </a:fld>
            <a:endParaRPr lang="en-US"/>
          </a:p>
        </p:txBody>
      </p:sp>
    </p:spTree>
    <p:extLst>
      <p:ext uri="{BB962C8B-B14F-4D97-AF65-F5344CB8AC3E}">
        <p14:creationId xmlns:p14="http://schemas.microsoft.com/office/powerpoint/2010/main" val="728879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template can be used as a starter file to give updates for project</a:t>
            </a:r>
            <a:r>
              <a:rPr lang="en-US" baseline="0" dirty="0" smtClean="0"/>
              <a:t> milestones.</a:t>
            </a:r>
            <a:endParaRPr lang="en-US" dirty="0" smtClean="0"/>
          </a:p>
          <a:p>
            <a:endParaRPr lang="en-US" baseline="0"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5E0C3846-8D4C-4326-8BC7-9B455A036298}"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8382372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jpeg"/><Relationship Id="rId5" Type="http://schemas.openxmlformats.org/officeDocument/2006/relationships/image" Target="../media/image6.png"/><Relationship Id="rId6" Type="http://schemas.openxmlformats.org/officeDocument/2006/relationships/image" Target="../media/image7.jpeg"/><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jpeg"/><Relationship Id="rId5" Type="http://schemas.openxmlformats.org/officeDocument/2006/relationships/image" Target="../media/image6.png"/><Relationship Id="rId6" Type="http://schemas.openxmlformats.org/officeDocument/2006/relationships/image" Target="../media/image7.jpeg"/><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000" y="76201"/>
            <a:ext cx="4131790" cy="22860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7" name="Picture 6"/>
          <p:cNvPicPr>
            <a:picLocks noChangeAspect="1"/>
          </p:cNvPicPr>
          <p:nvPr userDrawn="1"/>
        </p:nvPicPr>
        <p:blipFill rotWithShape="1">
          <a:blip r:embed="rId3" cstate="email">
            <a:extLst>
              <a:ext uri="{28A0092B-C50C-407E-A947-70E740481C1C}">
                <a14:useLocalDpi xmlns:a14="http://schemas.microsoft.com/office/drawing/2010/main"/>
              </a:ext>
            </a:extLst>
          </a:blip>
          <a:srcRect t="27158" b="27713"/>
          <a:stretch/>
        </p:blipFill>
        <p:spPr>
          <a:xfrm>
            <a:off x="-15000" y="2048004"/>
            <a:ext cx="9175800" cy="2773640"/>
          </a:xfrm>
          <a:prstGeom prst="rect">
            <a:avLst/>
          </a:prstGeom>
        </p:spPr>
      </p:pic>
      <p:sp>
        <p:nvSpPr>
          <p:cNvPr id="2" name="Title 1"/>
          <p:cNvSpPr>
            <a:spLocks noGrp="1"/>
          </p:cNvSpPr>
          <p:nvPr>
            <p:ph type="ctrTitle"/>
          </p:nvPr>
        </p:nvSpPr>
        <p:spPr>
          <a:xfrm>
            <a:off x="3733800" y="4419600"/>
            <a:ext cx="5327486" cy="914400"/>
          </a:xfrm>
        </p:spPr>
        <p:txBody>
          <a:bodyPr anchor="t"/>
          <a:lstStyle>
            <a:lvl1pPr algn="l">
              <a:defRPr baseline="0">
                <a:solidFill>
                  <a:schemeClr val="bg1">
                    <a:lumMod val="50000"/>
                  </a:schemeClr>
                </a:solidFill>
                <a:latin typeface="Arial Narrow" panose="020B0606020202030204" pitchFamily="34" charset="0"/>
              </a:defRPr>
            </a:lvl1pPr>
          </a:lstStyle>
          <a:p>
            <a:r>
              <a:rPr lang="en-US" dirty="0" smtClean="0"/>
              <a:t>Click to edit Master title style</a:t>
            </a:r>
            <a:endParaRPr lang="en-US" dirty="0"/>
          </a:p>
        </p:txBody>
      </p:sp>
      <p:sp>
        <p:nvSpPr>
          <p:cNvPr id="3" name="Subtitle 2"/>
          <p:cNvSpPr>
            <a:spLocks noGrp="1"/>
          </p:cNvSpPr>
          <p:nvPr>
            <p:ph type="subTitle" idx="1" hasCustomPrompt="1"/>
          </p:nvPr>
        </p:nvSpPr>
        <p:spPr>
          <a:xfrm>
            <a:off x="3733800" y="5410200"/>
            <a:ext cx="5337605" cy="914400"/>
          </a:xfrm>
        </p:spPr>
        <p:txBody>
          <a:bodyPr>
            <a:normAutofit/>
          </a:bodyPr>
          <a:lstStyle>
            <a:lvl1pPr marL="0" indent="0" algn="l">
              <a:buNone/>
              <a:defRPr sz="1600" baseline="0">
                <a:solidFill>
                  <a:schemeClr val="bg1">
                    <a:lumMod val="50000"/>
                  </a:schemeClr>
                </a:solidFill>
                <a:latin typeface="Arial Narrow" panose="020B0606020202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a:t>
            </a:r>
            <a:endParaRPr lang="en-US" dirty="0"/>
          </a:p>
        </p:txBody>
      </p:sp>
      <p:sp>
        <p:nvSpPr>
          <p:cNvPr id="4" name="Date Placeholder 3"/>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pic>
        <p:nvPicPr>
          <p:cNvPr id="1028" name="Picture 4" descr="Ähnliches Foto"/>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5615830" y="1264789"/>
            <a:ext cx="1447800" cy="1295401"/>
          </a:xfrm>
          <a:prstGeom prst="ellipse">
            <a:avLst/>
          </a:prstGeom>
          <a:ln>
            <a:noFill/>
          </a:ln>
          <a:effectLst>
            <a:softEdge rad="112500"/>
          </a:effectLst>
          <a:extLst>
            <a:ext uri="{909E8E84-426E-40dd-AFC4-6F175D3DCCD1}">
              <a14:hiddenFill xmlns="" xmlns:a14="http://schemas.microsoft.com/office/drawing/2010/main">
                <a:solidFill>
                  <a:srgbClr val="FFFFFF"/>
                </a:solidFill>
              </a14:hiddenFill>
            </a:ext>
          </a:extLst>
        </p:spPr>
      </p:pic>
      <p:pic>
        <p:nvPicPr>
          <p:cNvPr id="1029" name="Picture 5"/>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705601" y="1866901"/>
            <a:ext cx="1600200" cy="1384268"/>
          </a:xfrm>
          <a:prstGeom prst="ellipse">
            <a:avLst/>
          </a:prstGeom>
          <a:ln>
            <a:noFill/>
          </a:ln>
          <a:effectLst>
            <a:softEdge rad="112500"/>
          </a:effectLst>
          <a:extLst>
            <a:ext uri="{909E8E84-426E-40dd-AFC4-6F175D3DCCD1}">
              <a14:hiddenFill xmlns="" xmlns:a14="http://schemas.microsoft.com/office/drawing/2010/main">
                <a:solidFill>
                  <a:schemeClr val="accent1"/>
                </a:solidFill>
              </a14:hiddenFill>
            </a:ext>
          </a:extLst>
        </p:spPr>
      </p:pic>
      <p:pic>
        <p:nvPicPr>
          <p:cNvPr id="1031" name="Picture 7" descr="Bildergebnis für small hydropower africa"/>
          <p:cNvPicPr>
            <a:picLocks noChangeAspect="1" noChangeArrowheads="1"/>
          </p:cNvPicPr>
          <p:nvPr userDrawn="1"/>
        </p:nvPicPr>
        <p:blipFill rotWithShape="1">
          <a:blip r:embed="rId6" cstate="print">
            <a:extLst>
              <a:ext uri="{28A0092B-C50C-407E-A947-70E740481C1C}">
                <a14:useLocalDpi xmlns:a14="http://schemas.microsoft.com/office/drawing/2010/main" val="0"/>
              </a:ext>
            </a:extLst>
          </a:blip>
          <a:srcRect/>
          <a:stretch/>
        </p:blipFill>
        <p:spPr bwMode="auto">
          <a:xfrm>
            <a:off x="6553200" y="304800"/>
            <a:ext cx="1371599" cy="1389888"/>
          </a:xfrm>
          <a:prstGeom prst="ellipse">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
        <p:nvSpPr>
          <p:cNvPr id="5" name="Footer Placeholder 4"/>
          <p:cNvSpPr>
            <a:spLocks noGrp="1"/>
          </p:cNvSpPr>
          <p:nvPr>
            <p:ph type="ftr" sz="quarter" idx="11"/>
          </p:nvPr>
        </p:nvSpPr>
        <p:spPr/>
        <p:txBody>
          <a:bodyPr/>
          <a:lstStyle/>
          <a:p>
            <a:r>
              <a:rPr lang="en-US" dirty="0" smtClean="0">
                <a:solidFill>
                  <a:prstClr val="black"/>
                </a:solidFill>
              </a:rPr>
              <a:t>www.sacreee.org</a:t>
            </a:r>
          </a:p>
        </p:txBody>
      </p:sp>
    </p:spTree>
    <p:extLst>
      <p:ext uri="{BB962C8B-B14F-4D97-AF65-F5344CB8AC3E}">
        <p14:creationId xmlns:p14="http://schemas.microsoft.com/office/powerpoint/2010/main" val="1410618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0"/>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0"/>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15FC477-0A05-4F3E-8EE9-E015C9089D5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806808022"/>
      </p:ext>
    </p:extLst>
  </p:cSld>
  <p:clrMapOvr>
    <a:masterClrMapping/>
  </p:clrMapOvr>
  <p:transition spd="slow">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000" y="76201"/>
            <a:ext cx="4131790" cy="22860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7" name="Picture 6"/>
          <p:cNvPicPr>
            <a:picLocks noChangeAspect="1"/>
          </p:cNvPicPr>
          <p:nvPr userDrawn="1"/>
        </p:nvPicPr>
        <p:blipFill rotWithShape="1">
          <a:blip r:embed="rId3" cstate="email">
            <a:extLst>
              <a:ext uri="{28A0092B-C50C-407E-A947-70E740481C1C}">
                <a14:useLocalDpi xmlns:a14="http://schemas.microsoft.com/office/drawing/2010/main"/>
              </a:ext>
            </a:extLst>
          </a:blip>
          <a:srcRect t="27158" b="27713"/>
          <a:stretch/>
        </p:blipFill>
        <p:spPr>
          <a:xfrm>
            <a:off x="-15000" y="2048004"/>
            <a:ext cx="9175800" cy="2773640"/>
          </a:xfrm>
          <a:prstGeom prst="rect">
            <a:avLst/>
          </a:prstGeom>
        </p:spPr>
      </p:pic>
      <p:sp>
        <p:nvSpPr>
          <p:cNvPr id="2" name="Title 1"/>
          <p:cNvSpPr>
            <a:spLocks noGrp="1"/>
          </p:cNvSpPr>
          <p:nvPr>
            <p:ph type="ctrTitle"/>
          </p:nvPr>
        </p:nvSpPr>
        <p:spPr>
          <a:xfrm>
            <a:off x="3733800" y="4419600"/>
            <a:ext cx="5327486" cy="914400"/>
          </a:xfrm>
        </p:spPr>
        <p:txBody>
          <a:bodyPr anchor="t"/>
          <a:lstStyle>
            <a:lvl1pPr algn="l">
              <a:defRPr>
                <a:latin typeface="Georgia" pitchFamily="18" charset="0"/>
              </a:defRPr>
            </a:lvl1pPr>
          </a:lstStyle>
          <a:p>
            <a:r>
              <a:rPr lang="en-US" dirty="0" smtClean="0"/>
              <a:t>Click to edit Master title style</a:t>
            </a:r>
            <a:endParaRPr lang="en-US" dirty="0"/>
          </a:p>
        </p:txBody>
      </p:sp>
      <p:sp>
        <p:nvSpPr>
          <p:cNvPr id="3" name="Subtitle 2"/>
          <p:cNvSpPr>
            <a:spLocks noGrp="1"/>
          </p:cNvSpPr>
          <p:nvPr>
            <p:ph type="subTitle" idx="1" hasCustomPrompt="1"/>
          </p:nvPr>
        </p:nvSpPr>
        <p:spPr>
          <a:xfrm>
            <a:off x="3733800" y="5410200"/>
            <a:ext cx="5337605" cy="914400"/>
          </a:xfrm>
        </p:spPr>
        <p:txBody>
          <a:bodyPr>
            <a:normAutofit/>
          </a:bodyPr>
          <a:lstStyle>
            <a:lvl1pPr marL="0" indent="0" algn="l">
              <a:buNone/>
              <a:defRPr sz="1600" baseline="0">
                <a:solidFill>
                  <a:schemeClr val="tx1"/>
                </a:solidFill>
                <a:latin typeface="Georgia"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a:t>
            </a:r>
            <a:endParaRPr lang="en-US" dirty="0"/>
          </a:p>
        </p:txBody>
      </p:sp>
      <p:sp>
        <p:nvSpPr>
          <p:cNvPr id="4" name="Date Placeholder 3"/>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solidFill>
              </a:rPr>
              <a:t>www.sacreee.org</a:t>
            </a:r>
          </a:p>
        </p:txBody>
      </p:sp>
      <p:pic>
        <p:nvPicPr>
          <p:cNvPr id="1028" name="Picture 4" descr="Ähnliches Foto"/>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5615830" y="1264789"/>
            <a:ext cx="1447800" cy="1295401"/>
          </a:xfrm>
          <a:prstGeom prst="ellipse">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 xmlns:a14="http://schemas.microsoft.com/office/drawing/2010/main">
                <a:solidFill>
                  <a:srgbClr val="FFFFFF"/>
                </a:solidFill>
              </a14:hiddenFill>
            </a:ext>
          </a:extLst>
        </p:spPr>
      </p:pic>
      <p:pic>
        <p:nvPicPr>
          <p:cNvPr id="1029" name="Picture 5"/>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705601" y="1866901"/>
            <a:ext cx="1600200" cy="1384268"/>
          </a:xfrm>
          <a:prstGeom prst="ellipse">
            <a:avLst/>
          </a:prstGeom>
          <a:ln w="9525">
            <a:no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 xmlns:a14="http://schemas.microsoft.com/office/drawing/2010/main">
                <a:solidFill>
                  <a:schemeClr val="accent1"/>
                </a:solidFill>
              </a14:hiddenFill>
            </a:ext>
          </a:extLst>
        </p:spPr>
      </p:pic>
      <p:pic>
        <p:nvPicPr>
          <p:cNvPr id="1031" name="Picture 7" descr="Bildergebnis für small hydropower africa"/>
          <p:cNvPicPr>
            <a:picLocks noChangeAspect="1" noChangeArrowheads="1"/>
          </p:cNvPicPr>
          <p:nvPr userDrawn="1"/>
        </p:nvPicPr>
        <p:blipFill rotWithShape="1">
          <a:blip r:embed="rId6" cstate="print">
            <a:extLst>
              <a:ext uri="{28A0092B-C50C-407E-A947-70E740481C1C}">
                <a14:useLocalDpi xmlns:a14="http://schemas.microsoft.com/office/drawing/2010/main" val="0"/>
              </a:ext>
            </a:extLst>
          </a:blip>
          <a:srcRect/>
          <a:stretch/>
        </p:blipFill>
        <p:spPr bwMode="auto">
          <a:xfrm>
            <a:off x="6553200" y="304800"/>
            <a:ext cx="1371599" cy="1389888"/>
          </a:xfrm>
          <a:prstGeom prst="ellipse">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269429858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914400"/>
          </a:xfrm>
        </p:spPr>
        <p:txBody>
          <a:bodyPr anchor="t">
            <a:normAutofit/>
          </a:bodyPr>
          <a:lstStyle>
            <a:lvl1pPr algn="l">
              <a:defRPr sz="2870" b="1" i="0" baseline="0">
                <a:latin typeface="Arial Narrow" panose="020B060602020203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905000"/>
            <a:ext cx="8229600" cy="4297363"/>
          </a:xfrm>
        </p:spPr>
        <p:txBody>
          <a:bodyPr>
            <a:normAutofit/>
          </a:bodyPr>
          <a:lstStyle>
            <a:lvl1pPr marL="342900" indent="-342900">
              <a:lnSpc>
                <a:spcPct val="150000"/>
              </a:lnSpc>
              <a:spcBef>
                <a:spcPts val="0"/>
              </a:spcBef>
              <a:buSzPct val="130000"/>
              <a:buFont typeface="Arial" pitchFamily="34" charset="0"/>
              <a:buChar char="•"/>
              <a:defRPr sz="2000" baseline="0">
                <a:solidFill>
                  <a:schemeClr val="bg1">
                    <a:lumMod val="50000"/>
                  </a:schemeClr>
                </a:solidFill>
                <a:latin typeface="Arial Narrow" panose="020B0606020202030204" pitchFamily="34" charset="0"/>
              </a:defRPr>
            </a:lvl1pPr>
            <a:lvl2pPr marL="571500" indent="-228600">
              <a:lnSpc>
                <a:spcPct val="150000"/>
              </a:lnSpc>
              <a:spcBef>
                <a:spcPts val="0"/>
              </a:spcBef>
              <a:buSzPct val="60000"/>
              <a:buFont typeface="Courier New" pitchFamily="49" charset="0"/>
              <a:buChar char="o"/>
              <a:defRPr sz="1800" baseline="0">
                <a:solidFill>
                  <a:schemeClr val="bg1">
                    <a:lumMod val="50000"/>
                  </a:schemeClr>
                </a:solidFill>
                <a:latin typeface="Arial Narrow" panose="020B0606020202030204" pitchFamily="34" charset="0"/>
              </a:defRPr>
            </a:lvl2pPr>
            <a:lvl3pPr>
              <a:defRPr sz="2000" baseline="0">
                <a:solidFill>
                  <a:schemeClr val="bg1">
                    <a:lumMod val="50000"/>
                  </a:schemeClr>
                </a:solidFill>
                <a:latin typeface="Arial Narrow" panose="020B0606020202030204" pitchFamily="34" charset="0"/>
              </a:defRPr>
            </a:lvl3pPr>
            <a:lvl4pPr>
              <a:defRPr sz="2000" baseline="0">
                <a:solidFill>
                  <a:schemeClr val="bg1">
                    <a:lumMod val="50000"/>
                  </a:schemeClr>
                </a:solidFill>
                <a:latin typeface="Arial Narrow" panose="020B0606020202030204" pitchFamily="34" charset="0"/>
              </a:defRPr>
            </a:lvl4pPr>
            <a:lvl5pPr>
              <a:defRPr sz="2000" baseline="0">
                <a:solidFill>
                  <a:schemeClr val="bg1">
                    <a:lumMod val="50000"/>
                  </a:schemeClr>
                </a:solidFill>
                <a:latin typeface="Arial Narrow" panose="020B060602020203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solidFill>
              </a:rPr>
              <a:t>www.sacreee.org</a:t>
            </a:r>
            <a:endParaRPr lang="en-US" dirty="0">
              <a:solidFill>
                <a:prstClr val="black"/>
              </a:solidFill>
            </a:endParaRPr>
          </a:p>
        </p:txBody>
      </p:sp>
    </p:spTree>
    <p:extLst>
      <p:ext uri="{BB962C8B-B14F-4D97-AF65-F5344CB8AC3E}">
        <p14:creationId xmlns:p14="http://schemas.microsoft.com/office/powerpoint/2010/main" val="1447256032"/>
      </p:ext>
    </p:extLst>
  </p:cSld>
  <p:clrMapOvr>
    <a:masterClrMapping/>
  </p:clrMapOvr>
  <p:transition spd="slow">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2973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15FC477-0A05-4F3E-8EE9-E015C9089D5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00986490"/>
      </p:ext>
    </p:extLst>
  </p:cSld>
  <p:clrMapOvr>
    <a:masterClrMapping/>
  </p:clrMapOvr>
  <p:transition spd="slow">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6096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15FC477-0A05-4F3E-8EE9-E015C9089D5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10283543"/>
      </p:ext>
    </p:extLst>
  </p:cSld>
  <p:clrMapOvr>
    <a:masterClrMapping/>
  </p:clrMapOvr>
  <p:transition spd="slow">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lvl1pPr>
              <a:defRPr sz="2800"/>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15FC477-0A05-4F3E-8EE9-E015C9089D5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21104345"/>
      </p:ext>
    </p:extLst>
  </p:cSld>
  <p:clrMapOvr>
    <a:masterClrMapping/>
  </p:clrMapOvr>
  <p:transition spd="slow">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b="1">
                <a:solidFill>
                  <a:schemeClr val="bg1">
                    <a:lumMod val="50000"/>
                  </a:schemeClr>
                </a:solidFill>
                <a:latin typeface="Arial Narrow" panose="020B0606020202030204" pitchFamily="34" charset="0"/>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dirty="0">
              <a:solidFill>
                <a:prstClr val="black">
                  <a:tint val="75000"/>
                </a:prstClr>
              </a:solidFill>
            </a:endParaRPr>
          </a:p>
        </p:txBody>
      </p:sp>
      <p:sp>
        <p:nvSpPr>
          <p:cNvPr id="6" name="Text Placeholder 5"/>
          <p:cNvSpPr>
            <a:spLocks noGrp="1"/>
          </p:cNvSpPr>
          <p:nvPr>
            <p:ph type="body" sz="quarter" idx="12"/>
          </p:nvPr>
        </p:nvSpPr>
        <p:spPr>
          <a:xfrm>
            <a:off x="533400" y="1981200"/>
            <a:ext cx="8153400" cy="4114800"/>
          </a:xfr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177374396"/>
      </p:ext>
    </p:extLst>
  </p:cSld>
  <p:clrMapOvr>
    <a:masterClrMapping/>
  </p:clrMapOvr>
  <p:transition spd="slow">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15FC477-0A05-4F3E-8EE9-E015C9089D5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822361090"/>
      </p:ext>
    </p:extLst>
  </p:cSld>
  <p:clrMapOvr>
    <a:masterClrMapping/>
  </p:clrMapOvr>
  <p:transition spd="slow">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3008313" cy="7620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914400"/>
            <a:ext cx="5111750" cy="5211763"/>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752600"/>
            <a:ext cx="3008313" cy="4373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15FC477-0A05-4F3E-8EE9-E015C9089D5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62815498"/>
      </p:ext>
    </p:extLst>
  </p:cSld>
  <p:clrMapOvr>
    <a:masterClrMapping/>
  </p:clrMapOvr>
  <p:transition spd="slow">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15FC477-0A05-4F3E-8EE9-E015C9089D5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951748747"/>
      </p:ext>
    </p:extLst>
  </p:cSld>
  <p:clrMapOvr>
    <a:masterClrMapping/>
  </p:clrMapOvr>
  <p:transition spd="slow">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914400"/>
          </a:xfrm>
        </p:spPr>
        <p:txBody>
          <a:bodyPr anchor="t">
            <a:normAutofit/>
          </a:bodyPr>
          <a:lstStyle>
            <a:lvl1pPr algn="l">
              <a:defRPr sz="2800">
                <a:latin typeface="Georgia" pitchFamily="18" charset="0"/>
              </a:defRPr>
            </a:lvl1pPr>
          </a:lstStyle>
          <a:p>
            <a:r>
              <a:rPr lang="en-US" smtClean="0"/>
              <a:t>Click to edit Master title style</a:t>
            </a:r>
            <a:endParaRPr lang="en-US" dirty="0"/>
          </a:p>
        </p:txBody>
      </p:sp>
      <p:sp>
        <p:nvSpPr>
          <p:cNvPr id="3" name="Content Placeholder 2"/>
          <p:cNvSpPr>
            <a:spLocks noGrp="1"/>
          </p:cNvSpPr>
          <p:nvPr>
            <p:ph idx="1"/>
          </p:nvPr>
        </p:nvSpPr>
        <p:spPr/>
        <p:txBody>
          <a:bodyPr>
            <a:normAutofit/>
          </a:bodyPr>
          <a:lstStyle>
            <a:lvl1pPr marL="342900" indent="-342900">
              <a:lnSpc>
                <a:spcPct val="150000"/>
              </a:lnSpc>
              <a:spcBef>
                <a:spcPts val="0"/>
              </a:spcBef>
              <a:buSzPct val="130000"/>
              <a:buFont typeface="Arial" pitchFamily="34" charset="0"/>
              <a:buChar char="•"/>
              <a:defRPr sz="2000">
                <a:latin typeface="Georgia" pitchFamily="18" charset="0"/>
              </a:defRPr>
            </a:lvl1pPr>
            <a:lvl2pPr marL="571500" indent="-228600">
              <a:lnSpc>
                <a:spcPct val="150000"/>
              </a:lnSpc>
              <a:spcBef>
                <a:spcPts val="0"/>
              </a:spcBef>
              <a:buSzPct val="60000"/>
              <a:buFont typeface="Courier New" pitchFamily="49" charset="0"/>
              <a:buChar char="o"/>
              <a:defRPr sz="1800">
                <a:latin typeface="Georgia" pitchFamily="18" charset="0"/>
              </a:defRPr>
            </a:lvl2pPr>
            <a:lvl3pPr>
              <a:defRPr sz="2000">
                <a:latin typeface="Georgia" pitchFamily="18" charset="0"/>
              </a:defRPr>
            </a:lvl3pPr>
            <a:lvl4pPr>
              <a:defRPr sz="2000">
                <a:latin typeface="Georgia" pitchFamily="18" charset="0"/>
              </a:defRPr>
            </a:lvl4pPr>
            <a:lvl5pPr>
              <a:defRPr sz="2000">
                <a:latin typeface="Georgia"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solidFill>
              </a:rPr>
              <a:t>www.sacreee.org</a:t>
            </a:r>
            <a:endParaRPr lang="en-US" dirty="0">
              <a:solidFill>
                <a:prstClr val="black"/>
              </a:solidFill>
            </a:endParaRPr>
          </a:p>
        </p:txBody>
      </p:sp>
    </p:spTree>
    <p:extLst>
      <p:ext uri="{BB962C8B-B14F-4D97-AF65-F5344CB8AC3E}">
        <p14:creationId xmlns:p14="http://schemas.microsoft.com/office/powerpoint/2010/main" val="1131066985"/>
      </p:ext>
    </p:extLst>
  </p:cSld>
  <p:clrMapOvr>
    <a:masterClrMapping/>
  </p:clrMapOvr>
  <p:transition spd="slow">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15FC477-0A05-4F3E-8EE9-E015C9089D5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47829815"/>
      </p:ext>
    </p:extLst>
  </p:cSld>
  <p:clrMapOvr>
    <a:masterClrMapping/>
  </p:clrMapOvr>
  <p:transition spd="slow">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0"/>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0"/>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15FC477-0A05-4F3E-8EE9-E015C9089D5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26613052"/>
      </p:ext>
    </p:extLst>
  </p:cSld>
  <p:clrMapOvr>
    <a:masterClrMapping/>
  </p:clrMapOvr>
  <p:transition spd="slow">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2973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15FC477-0A05-4F3E-8EE9-E015C9089D5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993064077"/>
      </p:ext>
    </p:extLst>
  </p:cSld>
  <p:clrMapOvr>
    <a:masterClrMapping/>
  </p:clrMapOvr>
  <p:transition spd="slow">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6096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15FC477-0A05-4F3E-8EE9-E015C9089D5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36126697"/>
      </p:ext>
    </p:extLst>
  </p:cSld>
  <p:clrMapOvr>
    <a:masterClrMapping/>
  </p:clrMapOvr>
  <p:transition spd="slow">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lvl1pPr>
              <a:defRPr sz="2800"/>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15FC477-0A05-4F3E-8EE9-E015C9089D5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56912478"/>
      </p:ext>
    </p:extLst>
  </p:cSld>
  <p:clrMapOvr>
    <a:masterClrMapping/>
  </p:clrMapOvr>
  <p:transition spd="slow">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15FC477-0A05-4F3E-8EE9-E015C9089D5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52591601"/>
      </p:ext>
    </p:extLst>
  </p:cSld>
  <p:clrMapOvr>
    <a:masterClrMapping/>
  </p:clrMapOvr>
  <p:transition spd="slow">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3008313" cy="7620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914400"/>
            <a:ext cx="5111750" cy="5211763"/>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752600"/>
            <a:ext cx="3008313" cy="4373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15FC477-0A05-4F3E-8EE9-E015C9089D5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96714761"/>
      </p:ext>
    </p:extLst>
  </p:cSld>
  <p:clrMapOvr>
    <a:masterClrMapping/>
  </p:clrMapOvr>
  <p:transition spd="slow">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15FC477-0A05-4F3E-8EE9-E015C9089D5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29099948"/>
      </p:ext>
    </p:extLst>
  </p:cSld>
  <p:clrMapOvr>
    <a:masterClrMapping/>
  </p:clrMapOvr>
  <p:transition spd="slow">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22158D-428B-4987-8B28-745A2AFA1252}" type="datetimeFigureOut">
              <a:rPr lang="en-US" smtClean="0">
                <a:solidFill>
                  <a:prstClr val="black">
                    <a:tint val="75000"/>
                  </a:prstClr>
                </a:solidFill>
              </a:rPr>
              <a:pPr/>
              <a:t>4/26/17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15FC477-0A05-4F3E-8EE9-E015C9089D56}"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88048506"/>
      </p:ext>
    </p:extLst>
  </p:cSld>
  <p:clrMapOvr>
    <a:masterClrMapping/>
  </p:clrMapOvr>
  <p:transition spd="slow">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image" Target="../media/image1.png"/><Relationship Id="rId13"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1.xml"/><Relationship Id="rId12" Type="http://schemas.openxmlformats.org/officeDocument/2006/relationships/theme" Target="../theme/theme2.xml"/><Relationship Id="rId13" Type="http://schemas.openxmlformats.org/officeDocument/2006/relationships/image" Target="../media/image2.jpeg"/><Relationship Id="rId14" Type="http://schemas.openxmlformats.org/officeDocument/2006/relationships/image" Target="../media/image1.png"/><Relationship Id="rId1" Type="http://schemas.openxmlformats.org/officeDocument/2006/relationships/slideLayout" Target="../slideLayouts/slideLayout11.xml"/><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0575" y="838200"/>
            <a:ext cx="8229600" cy="9144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828800"/>
            <a:ext cx="8229600" cy="42973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22158D-428B-4987-8B28-745A2AFA1252}" type="datetimeFigureOut">
              <a:rPr lang="en-US" smtClean="0">
                <a:solidFill>
                  <a:prstClr val="black">
                    <a:tint val="75000"/>
                  </a:prstClr>
                </a:solidFill>
              </a:rPr>
              <a:pPr/>
              <a:t>4/26/17</a:t>
            </a:fld>
            <a:endParaRPr lang="en-US" dirty="0">
              <a:solidFill>
                <a:prstClr val="black">
                  <a:tint val="75000"/>
                </a:prstClr>
              </a:solidFill>
            </a:endParaRPr>
          </a:p>
        </p:txBody>
      </p:sp>
      <p:pic>
        <p:nvPicPr>
          <p:cNvPr id="8" name="Picture 2"/>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7238999" y="5804018"/>
            <a:ext cx="1905001" cy="105398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cxnSp>
        <p:nvCxnSpPr>
          <p:cNvPr id="10" name="Straight Connector 9"/>
          <p:cNvCxnSpPr/>
          <p:nvPr userDrawn="1"/>
        </p:nvCxnSpPr>
        <p:spPr>
          <a:xfrm>
            <a:off x="152400" y="1828800"/>
            <a:ext cx="8763000" cy="0"/>
          </a:xfrm>
          <a:prstGeom prst="line">
            <a:avLst/>
          </a:prstGeom>
          <a:effectLst>
            <a:glow rad="228600">
              <a:schemeClr val="accent3">
                <a:satMod val="175000"/>
                <a:alpha val="40000"/>
              </a:schemeClr>
            </a:glow>
          </a:effectLst>
        </p:spPr>
        <p:style>
          <a:lnRef idx="1">
            <a:schemeClr val="accent3"/>
          </a:lnRef>
          <a:fillRef idx="0">
            <a:schemeClr val="accent3"/>
          </a:fillRef>
          <a:effectRef idx="0">
            <a:schemeClr val="accent3"/>
          </a:effectRef>
          <a:fontRef idx="minor">
            <a:schemeClr val="tx1"/>
          </a:fontRef>
        </p:style>
      </p:cxn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b="1">
                <a:solidFill>
                  <a:schemeClr val="tx1"/>
                </a:solidFill>
              </a:defRPr>
            </a:lvl1pPr>
          </a:lstStyle>
          <a:p>
            <a:r>
              <a:rPr lang="en-US" dirty="0" smtClean="0">
                <a:solidFill>
                  <a:prstClr val="black"/>
                </a:solidFill>
              </a:rPr>
              <a:t>www.sacreee.org</a:t>
            </a:r>
            <a:endParaRPr lang="en-US" dirty="0">
              <a:solidFill>
                <a:prstClr val="black"/>
              </a:solidFill>
            </a:endParaRPr>
          </a:p>
        </p:txBody>
      </p:sp>
      <p:pic>
        <p:nvPicPr>
          <p:cNvPr id="7" name="Picture 6"/>
          <p:cNvPicPr>
            <a:picLocks noChangeAspect="1"/>
          </p:cNvPicPr>
          <p:nvPr/>
        </p:nvPicPr>
        <p:blipFill rotWithShape="1">
          <a:blip r:embed="rId13" cstate="email">
            <a:extLst>
              <a:ext uri="{28A0092B-C50C-407E-A947-70E740481C1C}">
                <a14:useLocalDpi xmlns:a14="http://schemas.microsoft.com/office/drawing/2010/main"/>
              </a:ext>
            </a:extLst>
          </a:blip>
          <a:srcRect l="-144"/>
          <a:stretch/>
        </p:blipFill>
        <p:spPr>
          <a:xfrm>
            <a:off x="0" y="0"/>
            <a:ext cx="9157252" cy="660449"/>
          </a:xfrm>
          <a:prstGeom prst="rect">
            <a:avLst/>
          </a:prstGeom>
        </p:spPr>
      </p:pic>
    </p:spTree>
    <p:extLst>
      <p:ext uri="{BB962C8B-B14F-4D97-AF65-F5344CB8AC3E}">
        <p14:creationId xmlns:p14="http://schemas.microsoft.com/office/powerpoint/2010/main" val="1055686461"/>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transition spd="slow">
    <p:fade/>
  </p:transition>
  <p:timing>
    <p:tnLst>
      <p:par>
        <p:cTn id="1" dur="indefinite" restart="never" nodeType="tmRoot"/>
      </p:par>
    </p:tnLst>
  </p:timing>
  <p:txStyles>
    <p:titleStyle>
      <a:lvl1pPr algn="l" defTabSz="914400" rtl="0" eaLnBrk="1" latinLnBrk="0" hangingPunct="1">
        <a:spcBef>
          <a:spcPct val="0"/>
        </a:spcBef>
        <a:buNone/>
        <a:defRPr sz="28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0575" y="838200"/>
            <a:ext cx="8229600" cy="9144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828800"/>
            <a:ext cx="8229600" cy="42973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22158D-428B-4987-8B28-745A2AFA1252}" type="datetimeFigureOut">
              <a:rPr lang="en-US" smtClean="0">
                <a:solidFill>
                  <a:prstClr val="black">
                    <a:tint val="75000"/>
                  </a:prstClr>
                </a:solidFill>
              </a:rPr>
              <a:pPr/>
              <a:t>4/26/17</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b="1">
                <a:solidFill>
                  <a:schemeClr val="tx1"/>
                </a:solidFill>
              </a:defRPr>
            </a:lvl1pPr>
          </a:lstStyle>
          <a:p>
            <a:r>
              <a:rPr lang="en-US" dirty="0" smtClean="0">
                <a:solidFill>
                  <a:prstClr val="black"/>
                </a:solidFill>
              </a:rPr>
              <a:t>www.sacreee.org</a:t>
            </a:r>
            <a:endParaRPr lang="en-US" dirty="0">
              <a:solidFill>
                <a:prstClr val="black"/>
              </a:solidFill>
            </a:endParaRPr>
          </a:p>
        </p:txBody>
      </p:sp>
      <p:pic>
        <p:nvPicPr>
          <p:cNvPr id="7" name="Picture 6"/>
          <p:cNvPicPr>
            <a:picLocks noChangeAspect="1"/>
          </p:cNvPicPr>
          <p:nvPr/>
        </p:nvPicPr>
        <p:blipFill rotWithShape="1">
          <a:blip r:embed="rId13" cstate="email">
            <a:extLst>
              <a:ext uri="{28A0092B-C50C-407E-A947-70E740481C1C}">
                <a14:useLocalDpi xmlns:a14="http://schemas.microsoft.com/office/drawing/2010/main"/>
              </a:ext>
            </a:extLst>
          </a:blip>
          <a:srcRect l="-144"/>
          <a:stretch/>
        </p:blipFill>
        <p:spPr>
          <a:xfrm>
            <a:off x="-13251" y="0"/>
            <a:ext cx="9157252" cy="660449"/>
          </a:xfrm>
          <a:prstGeom prst="rect">
            <a:avLst/>
          </a:prstGeom>
        </p:spPr>
      </p:pic>
      <p:pic>
        <p:nvPicPr>
          <p:cNvPr id="8" name="Picture 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7238999" y="5804018"/>
            <a:ext cx="1905001" cy="105398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cxnSp>
        <p:nvCxnSpPr>
          <p:cNvPr id="10" name="Straight Connector 9"/>
          <p:cNvCxnSpPr/>
          <p:nvPr userDrawn="1"/>
        </p:nvCxnSpPr>
        <p:spPr>
          <a:xfrm>
            <a:off x="152400" y="1828800"/>
            <a:ext cx="8763000" cy="0"/>
          </a:xfrm>
          <a:prstGeom prst="line">
            <a:avLst/>
          </a:prstGeom>
          <a:effectLst>
            <a:glow rad="228600">
              <a:schemeClr val="accent3">
                <a:satMod val="175000"/>
                <a:alpha val="40000"/>
              </a:schemeClr>
            </a:glow>
          </a:effectLst>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1040816425"/>
      </p:ext>
    </p:extLst>
  </p:cSld>
  <p:clrMap bg1="lt1" tx1="dk1" bg2="lt2" tx2="dk2" accent1="accent1" accent2="accent2" accent3="accent3" accent4="accent4" accent5="accent5" accent6="accent6" hlink="hlink" folHlink="folHlink"/>
  <p:sldLayoutIdLst>
    <p:sldLayoutId id="2147483673" r:id="rId1"/>
    <p:sldLayoutId id="2147483675" r:id="rId2"/>
    <p:sldLayoutId id="2147483676" r:id="rId3"/>
    <p:sldLayoutId id="2147483677" r:id="rId4"/>
    <p:sldLayoutId id="2147483678" r:id="rId5"/>
    <p:sldLayoutId id="2147483684" r:id="rId6"/>
    <p:sldLayoutId id="2147483679" r:id="rId7"/>
    <p:sldLayoutId id="2147483680" r:id="rId8"/>
    <p:sldLayoutId id="2147483681" r:id="rId9"/>
    <p:sldLayoutId id="2147483682" r:id="rId10"/>
    <p:sldLayoutId id="2147483683" r:id="rId11"/>
  </p:sldLayoutIdLst>
  <p:transition spd="slow">
    <p:fade/>
  </p:transition>
  <p:timing>
    <p:tnLst>
      <p:par>
        <p:cTn id="1" dur="indefinite" restart="never" nodeType="tmRoot"/>
      </p:par>
    </p:tnLst>
  </p:timing>
  <p:txStyles>
    <p:titleStyle>
      <a:lvl1pPr algn="l" defTabSz="914400" rtl="0" eaLnBrk="1" latinLnBrk="0" hangingPunct="1">
        <a:spcBef>
          <a:spcPct val="0"/>
        </a:spcBef>
        <a:buNone/>
        <a:defRPr sz="2800" kern="1200" baseline="0">
          <a:solidFill>
            <a:schemeClr val="bg1">
              <a:lumMod val="50000"/>
            </a:schemeClr>
          </a:solidFill>
          <a:latin typeface="Arial Narrow" panose="020B0606020202030204"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baseline="0">
          <a:solidFill>
            <a:schemeClr val="tx1"/>
          </a:solidFill>
          <a:latin typeface="Arial Narrow" panose="020B0606020202030204" pitchFamily="34" charset="0"/>
          <a:ea typeface="+mn-ea"/>
          <a:cs typeface="+mn-cs"/>
        </a:defRPr>
      </a:lvl1pPr>
      <a:lvl2pPr marL="742950" indent="-285750" algn="l" defTabSz="914400" rtl="0" eaLnBrk="1" latinLnBrk="0" hangingPunct="1">
        <a:spcBef>
          <a:spcPct val="20000"/>
        </a:spcBef>
        <a:buFont typeface="Arial" pitchFamily="34" charset="0"/>
        <a:buChar char="–"/>
        <a:defRPr sz="2000" kern="1200" baseline="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itchFamily="34" charset="0"/>
        <a:buChar char="•"/>
        <a:defRPr sz="1800" kern="1200" baseline="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itchFamily="34" charset="0"/>
        <a:buChar char="–"/>
        <a:defRPr sz="1600" kern="1200" baseline="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itchFamily="34" charset="0"/>
        <a:buChar char="»"/>
        <a:defRPr sz="1600" kern="1200" baseline="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4" Type="http://schemas.openxmlformats.org/officeDocument/2006/relationships/notesSlide" Target="../notesSlides/notesSlide1.xml"/><Relationship Id="rId1" Type="http://schemas.openxmlformats.org/officeDocument/2006/relationships/tags" Target="../tags/tag1.xml"/><Relationship Id="rId2"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2"/>
            </p:custDataLst>
          </p:nvPr>
        </p:nvSpPr>
        <p:spPr>
          <a:xfrm>
            <a:off x="2438400" y="4419600"/>
            <a:ext cx="6089486" cy="1295400"/>
          </a:xfrm>
        </p:spPr>
        <p:txBody>
          <a:bodyPr>
            <a:normAutofit fontScale="90000"/>
          </a:bodyPr>
          <a:lstStyle/>
          <a:p>
            <a:pPr algn="ctr"/>
            <a:r>
              <a:rPr lang="en-US" b="1" dirty="0" smtClean="0">
                <a:effectLst>
                  <a:outerShdw blurRad="38100" dist="38100" dir="2700000" algn="tl">
                    <a:srgbClr val="000000">
                      <a:alpha val="43137"/>
                    </a:srgbClr>
                  </a:outerShdw>
                </a:effectLst>
              </a:rPr>
              <a:t>SACREEE</a:t>
            </a:r>
            <a:r>
              <a:rPr lang="en-US" sz="2400" b="1" dirty="0" smtClean="0"/>
              <a:t/>
            </a:r>
            <a:br>
              <a:rPr lang="en-US" sz="2400" b="1" dirty="0" smtClean="0"/>
            </a:br>
            <a:r>
              <a:rPr lang="en-US" sz="2400" b="1" dirty="0" smtClean="0"/>
              <a:t>FOR MARKET-BASED ADOPTION OF RENEWABLE ENERGY AND ENERGY EFFICIENCY</a:t>
            </a:r>
            <a:br>
              <a:rPr lang="en-US" sz="2400" b="1" dirty="0" smtClean="0"/>
            </a:br>
            <a:r>
              <a:rPr lang="en-US" sz="2400" b="1" dirty="0"/>
              <a:t/>
            </a:r>
            <a:br>
              <a:rPr lang="en-US" sz="2400" b="1" dirty="0"/>
            </a:br>
            <a:r>
              <a:rPr lang="en-US" sz="1800" b="1" dirty="0" smtClean="0"/>
              <a:t>SADC </a:t>
            </a:r>
            <a:r>
              <a:rPr lang="en-US" sz="1800" b="1" dirty="0"/>
              <a:t>Renewable Energy Entrepreneurship Support Facility </a:t>
            </a:r>
            <a:r>
              <a:rPr lang="en-US" sz="1800" b="1" dirty="0" smtClean="0"/>
              <a:t>Workshop </a:t>
            </a:r>
            <a:br>
              <a:rPr lang="en-US" sz="1800" b="1" dirty="0" smtClean="0"/>
            </a:br>
            <a:r>
              <a:rPr lang="en-US" sz="1800" b="1" dirty="0" smtClean="0"/>
              <a:t>27 </a:t>
            </a:r>
            <a:r>
              <a:rPr lang="en-US" sz="1800" b="1" dirty="0" smtClean="0"/>
              <a:t>April 2017</a:t>
            </a:r>
            <a:br>
              <a:rPr lang="en-US" sz="1800" b="1" dirty="0" smtClean="0"/>
            </a:br>
            <a:r>
              <a:rPr lang="en-US" sz="1800" b="1" dirty="0" smtClean="0"/>
              <a:t>Maseru, Lesotho</a:t>
            </a:r>
            <a:r>
              <a:rPr lang="en-US" sz="2400" b="1" dirty="0" smtClean="0"/>
              <a:t/>
            </a:r>
            <a:br>
              <a:rPr lang="en-US" sz="2400" b="1" dirty="0" smtClean="0"/>
            </a:br>
            <a:r>
              <a:rPr lang="en-US" sz="2400" b="1" dirty="0" smtClean="0"/>
              <a:t/>
            </a:r>
            <a:br>
              <a:rPr lang="en-US" sz="2400" b="1" dirty="0" smtClean="0"/>
            </a:br>
            <a:r>
              <a:rPr lang="en-US" sz="2000" b="1" dirty="0"/>
              <a:t/>
            </a:r>
            <a:br>
              <a:rPr lang="en-US" sz="2000" b="1" dirty="0"/>
            </a:br>
            <a:endParaRPr lang="en-US" sz="2000" b="1" dirty="0"/>
          </a:p>
        </p:txBody>
      </p:sp>
    </p:spTree>
    <p:custDataLst>
      <p:tags r:id="rId1"/>
    </p:custDataLst>
    <p:extLst>
      <p:ext uri="{BB962C8B-B14F-4D97-AF65-F5344CB8AC3E}">
        <p14:creationId xmlns:p14="http://schemas.microsoft.com/office/powerpoint/2010/main" val="346300533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txBox="1">
            <a:spLocks/>
          </p:cNvSpPr>
          <p:nvPr/>
        </p:nvSpPr>
        <p:spPr>
          <a:xfrm>
            <a:off x="381000" y="1752600"/>
            <a:ext cx="8229600" cy="574675"/>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800" dirty="0">
              <a:latin typeface="Futura Lt BT" panose="020B0402020204020303" pitchFamily="34" charset="0"/>
            </a:endParaRPr>
          </a:p>
        </p:txBody>
      </p:sp>
      <p:sp>
        <p:nvSpPr>
          <p:cNvPr id="6" name="Title 5"/>
          <p:cNvSpPr>
            <a:spLocks noGrp="1"/>
          </p:cNvSpPr>
          <p:nvPr>
            <p:ph type="title"/>
          </p:nvPr>
        </p:nvSpPr>
        <p:spPr/>
        <p:txBody>
          <a:bodyPr>
            <a:normAutofit/>
          </a:bodyPr>
          <a:lstStyle/>
          <a:p>
            <a:r>
              <a:rPr lang="en-US" dirty="0" smtClean="0"/>
              <a:t>RE ENTREPRENEURSHIP SUPPORT FACILITY</a:t>
            </a:r>
            <a:endParaRPr lang="en-US" dirty="0"/>
          </a:p>
        </p:txBody>
      </p:sp>
      <p:sp>
        <p:nvSpPr>
          <p:cNvPr id="7" name="Content Placeholder 6"/>
          <p:cNvSpPr>
            <a:spLocks noGrp="1"/>
          </p:cNvSpPr>
          <p:nvPr>
            <p:ph idx="1"/>
          </p:nvPr>
        </p:nvSpPr>
        <p:spPr/>
        <p:txBody>
          <a:bodyPr>
            <a:normAutofit/>
          </a:bodyPr>
          <a:lstStyle/>
          <a:p>
            <a:pPr marL="0" indent="0">
              <a:buNone/>
            </a:pPr>
            <a:r>
              <a:rPr lang="en-GB" b="1" dirty="0" smtClean="0"/>
              <a:t>Some of the barriers </a:t>
            </a:r>
            <a:r>
              <a:rPr lang="en-GB" b="1" dirty="0"/>
              <a:t>faced by entrepreneurs include:</a:t>
            </a:r>
            <a:endParaRPr lang="en-US" b="1" dirty="0"/>
          </a:p>
          <a:p>
            <a:pPr lvl="0"/>
            <a:r>
              <a:rPr lang="en-GB" dirty="0"/>
              <a:t>Lack of enhanced business skills to manage the dynamic nature of sustainable energy</a:t>
            </a:r>
            <a:endParaRPr lang="en-US" dirty="0"/>
          </a:p>
          <a:p>
            <a:pPr lvl="0"/>
            <a:r>
              <a:rPr lang="en-GB" dirty="0"/>
              <a:t>Lack of funding, especially enterprise finance</a:t>
            </a:r>
            <a:endParaRPr lang="en-US" dirty="0"/>
          </a:p>
          <a:p>
            <a:pPr lvl="0"/>
            <a:r>
              <a:rPr lang="en-GB" dirty="0"/>
              <a:t>Lack of awareness of business opportunities in the niche markets</a:t>
            </a:r>
            <a:endParaRPr lang="en-US" dirty="0"/>
          </a:p>
          <a:p>
            <a:pPr lvl="0"/>
            <a:r>
              <a:rPr lang="en-GB" dirty="0"/>
              <a:t>Lack of institutional support that includes lack of favourable physical, legal, regulatory, and political environment enable entrepreneurs and industry when adopting market driven forces to deliver solutions – the enabling ecosystem</a:t>
            </a:r>
            <a:r>
              <a:rPr lang="en-GB" dirty="0" smtClean="0"/>
              <a:t>.</a:t>
            </a:r>
            <a:endParaRPr lang="en-US" dirty="0"/>
          </a:p>
          <a:p>
            <a:pPr marL="0" indent="0">
              <a:buNone/>
            </a:pPr>
            <a:endParaRPr lang="en-US" dirty="0"/>
          </a:p>
        </p:txBody>
      </p:sp>
      <p:sp>
        <p:nvSpPr>
          <p:cNvPr id="32771" name="Slide Number Placeholder 3"/>
          <p:cNvSpPr>
            <a:spLocks noGrp="1"/>
          </p:cNvSpPr>
          <p:nvPr>
            <p:ph type="sldNum" sz="quarter" idx="4294967295"/>
          </p:nvPr>
        </p:nvSpPr>
        <p:spPr>
          <a:xfrm>
            <a:off x="7010400" y="6356350"/>
            <a:ext cx="2133600" cy="3651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000">
                <a:solidFill>
                  <a:schemeClr val="tx1"/>
                </a:solidFill>
                <a:latin typeface="Calibri" pitchFamily="34" charset="0"/>
                <a:ea typeface="MS PGothic" pitchFamily="34" charset="-128"/>
                <a:cs typeface="Arial" pitchFamily="34" charset="0"/>
              </a:defRPr>
            </a:lvl1pPr>
            <a:lvl2pPr marL="742950" indent="-285750">
              <a:spcBef>
                <a:spcPct val="20000"/>
              </a:spcBef>
              <a:buFont typeface="Wingdings" pitchFamily="2" charset="2"/>
              <a:buChar char="§"/>
              <a:defRPr sz="2800">
                <a:solidFill>
                  <a:schemeClr val="tx1"/>
                </a:solidFill>
                <a:latin typeface="Calibri" pitchFamily="34" charset="0"/>
                <a:ea typeface="Arial" pitchFamily="34" charset="0"/>
                <a:cs typeface="Arial" pitchFamily="34" charset="0"/>
              </a:defRPr>
            </a:lvl2pPr>
            <a:lvl3pPr marL="1143000" indent="-228600">
              <a:spcBef>
                <a:spcPct val="20000"/>
              </a:spcBef>
              <a:buFont typeface="Wingdings" pitchFamily="2" charset="2"/>
              <a:buChar char="§"/>
              <a:defRPr sz="1600">
                <a:solidFill>
                  <a:schemeClr val="tx1"/>
                </a:solidFill>
                <a:latin typeface="Calibri" pitchFamily="34" charset="0"/>
                <a:ea typeface="Arial" pitchFamily="34" charset="0"/>
                <a:cs typeface="Arial" pitchFamily="34" charset="0"/>
              </a:defRPr>
            </a:lvl3pPr>
            <a:lvl4pPr marL="1600200" indent="-228600">
              <a:spcBef>
                <a:spcPct val="20000"/>
              </a:spcBef>
              <a:buFont typeface="Wingdings" pitchFamily="2" charset="2"/>
              <a:buChar char="§"/>
              <a:defRPr sz="1400">
                <a:solidFill>
                  <a:schemeClr val="tx1"/>
                </a:solidFill>
                <a:latin typeface="Calibri" pitchFamily="34" charset="0"/>
                <a:ea typeface="Arial" pitchFamily="34" charset="0"/>
                <a:cs typeface="Arial" pitchFamily="34" charset="0"/>
              </a:defRPr>
            </a:lvl4pPr>
            <a:lvl5pPr marL="2057400" indent="-228600">
              <a:spcBef>
                <a:spcPct val="20000"/>
              </a:spcBef>
              <a:buFont typeface="Wingdings" pitchFamily="2" charset="2"/>
              <a:buChar char="§"/>
              <a:defRPr sz="1200">
                <a:solidFill>
                  <a:schemeClr val="tx1"/>
                </a:solidFill>
                <a:latin typeface="Calibri" pitchFamily="34" charset="0"/>
                <a:ea typeface="Arial" pitchFamily="34" charset="0"/>
                <a:cs typeface="Arial" pitchFamily="34" charset="0"/>
              </a:defRPr>
            </a:lvl5pPr>
            <a:lvl6pPr marL="2514600" indent="-228600" eaLnBrk="0" fontAlgn="base" hangingPunct="0">
              <a:spcBef>
                <a:spcPct val="20000"/>
              </a:spcBef>
              <a:spcAft>
                <a:spcPct val="0"/>
              </a:spcAft>
              <a:buFont typeface="Wingdings" pitchFamily="2" charset="2"/>
              <a:buChar char="§"/>
              <a:defRPr sz="1200">
                <a:solidFill>
                  <a:schemeClr val="tx1"/>
                </a:solidFill>
                <a:latin typeface="Calibri" pitchFamily="34" charset="0"/>
                <a:ea typeface="Arial" pitchFamily="34" charset="0"/>
                <a:cs typeface="Arial" pitchFamily="34" charset="0"/>
              </a:defRPr>
            </a:lvl6pPr>
            <a:lvl7pPr marL="2971800" indent="-228600" eaLnBrk="0" fontAlgn="base" hangingPunct="0">
              <a:spcBef>
                <a:spcPct val="20000"/>
              </a:spcBef>
              <a:spcAft>
                <a:spcPct val="0"/>
              </a:spcAft>
              <a:buFont typeface="Wingdings" pitchFamily="2" charset="2"/>
              <a:buChar char="§"/>
              <a:defRPr sz="1200">
                <a:solidFill>
                  <a:schemeClr val="tx1"/>
                </a:solidFill>
                <a:latin typeface="Calibri" pitchFamily="34" charset="0"/>
                <a:ea typeface="Arial" pitchFamily="34" charset="0"/>
                <a:cs typeface="Arial" pitchFamily="34" charset="0"/>
              </a:defRPr>
            </a:lvl7pPr>
            <a:lvl8pPr marL="3429000" indent="-228600" eaLnBrk="0" fontAlgn="base" hangingPunct="0">
              <a:spcBef>
                <a:spcPct val="20000"/>
              </a:spcBef>
              <a:spcAft>
                <a:spcPct val="0"/>
              </a:spcAft>
              <a:buFont typeface="Wingdings" pitchFamily="2" charset="2"/>
              <a:buChar char="§"/>
              <a:defRPr sz="1200">
                <a:solidFill>
                  <a:schemeClr val="tx1"/>
                </a:solidFill>
                <a:latin typeface="Calibri" pitchFamily="34" charset="0"/>
                <a:ea typeface="Arial" pitchFamily="34" charset="0"/>
                <a:cs typeface="Arial" pitchFamily="34" charset="0"/>
              </a:defRPr>
            </a:lvl8pPr>
            <a:lvl9pPr marL="3886200" indent="-228600" eaLnBrk="0" fontAlgn="base" hangingPunct="0">
              <a:spcBef>
                <a:spcPct val="20000"/>
              </a:spcBef>
              <a:spcAft>
                <a:spcPct val="0"/>
              </a:spcAft>
              <a:buFont typeface="Wingdings" pitchFamily="2" charset="2"/>
              <a:buChar char="§"/>
              <a:defRPr sz="1200">
                <a:solidFill>
                  <a:schemeClr val="tx1"/>
                </a:solidFill>
                <a:latin typeface="Calibri" pitchFamily="34" charset="0"/>
                <a:ea typeface="Arial" pitchFamily="34" charset="0"/>
                <a:cs typeface="Arial" pitchFamily="34" charset="0"/>
              </a:defRPr>
            </a:lvl9pPr>
          </a:lstStyle>
          <a:p>
            <a:pPr>
              <a:spcBef>
                <a:spcPct val="0"/>
              </a:spcBef>
              <a:buFontTx/>
              <a:buNone/>
            </a:pPr>
            <a:fld id="{43ECD2FE-3DE0-4171-A213-268B968AC535}" type="slidenum">
              <a:rPr lang="en-ZA" altLang="en-US" sz="1000" smtClean="0">
                <a:solidFill>
                  <a:srgbClr val="FFFFFF"/>
                </a:solidFill>
                <a:latin typeface="MetaBold-Roman" charset="0"/>
              </a:rPr>
              <a:pPr>
                <a:spcBef>
                  <a:spcPct val="0"/>
                </a:spcBef>
                <a:buFontTx/>
                <a:buNone/>
              </a:pPr>
              <a:t>2</a:t>
            </a:fld>
            <a:endParaRPr lang="en-ZA" altLang="en-US" sz="1000" dirty="0" smtClean="0">
              <a:solidFill>
                <a:srgbClr val="FFFFFF"/>
              </a:solidFill>
              <a:latin typeface="MetaBold-Roman" charset="0"/>
            </a:endParaRPr>
          </a:p>
        </p:txBody>
      </p:sp>
    </p:spTree>
    <p:extLst>
      <p:ext uri="{BB962C8B-B14F-4D97-AF65-F5344CB8AC3E}">
        <p14:creationId xmlns:p14="http://schemas.microsoft.com/office/powerpoint/2010/main" val="190164279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OBJECTIVES OF THE FACILITY</a:t>
            </a:r>
            <a:endParaRPr lang="en-US" dirty="0"/>
          </a:p>
        </p:txBody>
      </p:sp>
      <p:sp>
        <p:nvSpPr>
          <p:cNvPr id="3" name="Content Placeholder 2"/>
          <p:cNvSpPr>
            <a:spLocks noGrp="1"/>
          </p:cNvSpPr>
          <p:nvPr>
            <p:ph idx="1"/>
          </p:nvPr>
        </p:nvSpPr>
        <p:spPr/>
        <p:txBody>
          <a:bodyPr/>
          <a:lstStyle/>
          <a:p>
            <a:pPr lvl="0"/>
            <a:r>
              <a:rPr lang="en-GB" dirty="0"/>
              <a:t>To provide mentorship and technical support to existing small to medium entrepreneurs who are citizens of SADC and who are based in the SADC region, by providing the necessary advisory expertise upon request which may include, but not be limited to, business management and operations, technical issues of project development;</a:t>
            </a:r>
            <a:endParaRPr lang="en-US" dirty="0"/>
          </a:p>
          <a:p>
            <a:pPr lvl="0"/>
            <a:r>
              <a:rPr lang="en-GB" dirty="0"/>
              <a:t>To refine entrepreneurs’ sustainable energy proposals to bankable levels for possible funding by financial institutions; </a:t>
            </a:r>
            <a:endParaRPr lang="en-US" dirty="0"/>
          </a:p>
          <a:p>
            <a:pPr lvl="0"/>
            <a:r>
              <a:rPr lang="en-GB" dirty="0"/>
              <a:t>To stimulate additional support to the Facility from development partners; and</a:t>
            </a:r>
            <a:endParaRPr lang="en-US" dirty="0"/>
          </a:p>
          <a:p>
            <a:pPr lvl="0"/>
            <a:r>
              <a:rPr lang="en-GB" dirty="0"/>
              <a:t>To create linkages between entrepreneurs and financial institutions</a:t>
            </a:r>
            <a:r>
              <a:rPr lang="en-GB" dirty="0" smtClean="0"/>
              <a:t>.</a:t>
            </a:r>
            <a:endParaRPr lang="en-US" dirty="0"/>
          </a:p>
        </p:txBody>
      </p:sp>
    </p:spTree>
    <p:extLst>
      <p:ext uri="{BB962C8B-B14F-4D97-AF65-F5344CB8AC3E}">
        <p14:creationId xmlns:p14="http://schemas.microsoft.com/office/powerpoint/2010/main" val="283873892"/>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NEXT STEPS AND EXPECTED OUTCOMES</a:t>
            </a: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smtClean="0"/>
              <a:t>Establishment of a running Facility with a designated Advisory Board.</a:t>
            </a:r>
          </a:p>
          <a:p>
            <a:pPr lvl="0"/>
            <a:r>
              <a:rPr lang="en-US" dirty="0" smtClean="0"/>
              <a:t>A coordinator/support staff recruited for the Facility.</a:t>
            </a:r>
            <a:r>
              <a:rPr lang="en-GB" dirty="0" smtClean="0"/>
              <a:t> </a:t>
            </a:r>
            <a:endParaRPr lang="en-US" dirty="0" smtClean="0"/>
          </a:p>
          <a:p>
            <a:pPr lvl="0"/>
            <a:r>
              <a:rPr lang="en-US" dirty="0" smtClean="0"/>
              <a:t>Entrepreneurs </a:t>
            </a:r>
            <a:r>
              <a:rPr lang="en-US" dirty="0"/>
              <a:t>assisted in improving their businesses or project proposals (addressing the requests submitted by the selected entrepreneurs).</a:t>
            </a:r>
          </a:p>
          <a:p>
            <a:pPr lvl="0"/>
            <a:r>
              <a:rPr lang="en-US" dirty="0"/>
              <a:t>Increased communication and linkages between entrepreneurs and financial institutions.</a:t>
            </a:r>
          </a:p>
          <a:p>
            <a:pPr lvl="0"/>
            <a:r>
              <a:rPr lang="en-US" dirty="0"/>
              <a:t>Increased number of bankable renewable energy project proposals submitted to financial institutions.</a:t>
            </a:r>
          </a:p>
          <a:p>
            <a:pPr lvl="0"/>
            <a:r>
              <a:rPr lang="en-US" dirty="0"/>
              <a:t>Sound business practices adopted by entrepreneurs.</a:t>
            </a:r>
          </a:p>
          <a:p>
            <a:r>
              <a:rPr lang="en-US" dirty="0"/>
              <a:t>Additional support to the Facility obtained from development partners</a:t>
            </a:r>
            <a:r>
              <a:rPr lang="en-US" dirty="0"/>
              <a:t> </a:t>
            </a:r>
            <a:endParaRPr lang="en-US" dirty="0"/>
          </a:p>
        </p:txBody>
      </p:sp>
    </p:spTree>
    <p:extLst>
      <p:ext uri="{BB962C8B-B14F-4D97-AF65-F5344CB8AC3E}">
        <p14:creationId xmlns:p14="http://schemas.microsoft.com/office/powerpoint/2010/main" val="1507322857"/>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ISSUES TO BE ADDRESSED IN THE WORKSHOP</a:t>
            </a:r>
            <a:endParaRPr lang="en-US" dirty="0"/>
          </a:p>
        </p:txBody>
      </p:sp>
      <p:sp>
        <p:nvSpPr>
          <p:cNvPr id="3" name="Content Placeholder 2"/>
          <p:cNvSpPr>
            <a:spLocks noGrp="1"/>
          </p:cNvSpPr>
          <p:nvPr>
            <p:ph idx="1"/>
          </p:nvPr>
        </p:nvSpPr>
        <p:spPr/>
        <p:txBody>
          <a:bodyPr/>
          <a:lstStyle/>
          <a:p>
            <a:pPr marL="457200" lvl="0" indent="-457200">
              <a:buFont typeface="+mj-lt"/>
              <a:buAutoNum type="arabicPeriod"/>
            </a:pPr>
            <a:r>
              <a:rPr lang="en-US" dirty="0" smtClean="0"/>
              <a:t>Map of most </a:t>
            </a:r>
            <a:r>
              <a:rPr lang="en-US" dirty="0"/>
              <a:t>relevant stakeholders involved in the promotion of sustainable energy private sector development in the region, </a:t>
            </a:r>
          </a:p>
          <a:p>
            <a:pPr marL="457200" lvl="0" indent="-457200">
              <a:buFont typeface="+mj-lt"/>
              <a:buAutoNum type="arabicPeriod"/>
            </a:pPr>
            <a:r>
              <a:rPr lang="en-US" dirty="0" smtClean="0"/>
              <a:t>Identify </a:t>
            </a:r>
            <a:r>
              <a:rPr lang="en-US" dirty="0"/>
              <a:t>challenges to be addressed relevant to the SADC context </a:t>
            </a:r>
            <a:endParaRPr lang="en-US" dirty="0" smtClean="0"/>
          </a:p>
          <a:p>
            <a:pPr marL="457200" lvl="0" indent="-457200">
              <a:buFont typeface="+mj-lt"/>
              <a:buAutoNum type="arabicPeriod"/>
            </a:pPr>
            <a:r>
              <a:rPr lang="en-US" dirty="0" smtClean="0"/>
              <a:t>Develop structure </a:t>
            </a:r>
            <a:r>
              <a:rPr lang="en-US" dirty="0"/>
              <a:t>and implementation </a:t>
            </a:r>
            <a:r>
              <a:rPr lang="en-US" dirty="0" smtClean="0"/>
              <a:t>framework of </a:t>
            </a:r>
            <a:r>
              <a:rPr lang="en-US" dirty="0"/>
              <a:t>the </a:t>
            </a:r>
            <a:r>
              <a:rPr lang="en-US" dirty="0" smtClean="0"/>
              <a:t>Facility,</a:t>
            </a:r>
            <a:endParaRPr lang="en-US" dirty="0"/>
          </a:p>
          <a:p>
            <a:pPr marL="457200" lvl="0" indent="-457200">
              <a:buFont typeface="+mj-lt"/>
              <a:buAutoNum type="arabicPeriod"/>
            </a:pPr>
            <a:r>
              <a:rPr lang="en-US" dirty="0" smtClean="0"/>
              <a:t>Solicit interest of </a:t>
            </a:r>
            <a:r>
              <a:rPr lang="en-US" dirty="0"/>
              <a:t>development partners and other stakeholders in supporting the facility both technically and financially,</a:t>
            </a:r>
          </a:p>
          <a:p>
            <a:pPr marL="457200" lvl="0" indent="-457200">
              <a:buFont typeface="+mj-lt"/>
              <a:buAutoNum type="arabicPeriod"/>
            </a:pPr>
            <a:r>
              <a:rPr lang="en-US" dirty="0" smtClean="0"/>
              <a:t>Agree </a:t>
            </a:r>
            <a:r>
              <a:rPr lang="en-US" dirty="0"/>
              <a:t>on the composition of the Advisory Board and the extent of their involvement in the operation of the Facility</a:t>
            </a:r>
            <a:r>
              <a:rPr lang="en-US" dirty="0" smtClean="0"/>
              <a:t>.</a:t>
            </a:r>
            <a:endParaRPr lang="en-US" dirty="0"/>
          </a:p>
        </p:txBody>
      </p:sp>
    </p:spTree>
    <p:extLst>
      <p:ext uri="{BB962C8B-B14F-4D97-AF65-F5344CB8AC3E}">
        <p14:creationId xmlns:p14="http://schemas.microsoft.com/office/powerpoint/2010/main" val="36989081"/>
      </p:ext>
    </p:extLst>
  </p:cSld>
  <p:clrMapOvr>
    <a:masterClrMapping/>
  </p:clrMapOvr>
  <p:transition spd="slow">
    <p:fade/>
  </p:transition>
</p:sld>
</file>

<file path=ppt/tags/tag1.xml><?xml version="1.0" encoding="utf-8"?>
<p:tagLst xmlns:a="http://schemas.openxmlformats.org/drawingml/2006/main" xmlns:r="http://schemas.openxmlformats.org/officeDocument/2006/relationships" xmlns:p="http://schemas.openxmlformats.org/presentationml/2006/main">
  <p:tag name="DVSECTIONID" val="6QLnjpDmemWvdkPv8CNhLB"/>
</p:tagLst>
</file>

<file path=ppt/tags/tag2.xml><?xml version="1.0" encoding="utf-8"?>
<p:tagLst xmlns:a="http://schemas.openxmlformats.org/drawingml/2006/main" xmlns:r="http://schemas.openxmlformats.org/officeDocument/2006/relationships" xmlns:p="http://schemas.openxmlformats.org/presentationml/2006/main">
  <p:tag name="DVSHAPEID" val="K4nqtrpMJHznzW6iQWuGbY"/>
</p:tagLst>
</file>

<file path=ppt/theme/theme1.xml><?xml version="1.0" encoding="utf-8"?>
<a:theme xmlns:a="http://schemas.openxmlformats.org/drawingml/2006/main" name="Project Status Repor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Project Status Repor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696</TotalTime>
  <Words>302</Words>
  <Application>Microsoft Macintosh PowerPoint</Application>
  <PresentationFormat>On-screen Show (4:3)</PresentationFormat>
  <Paragraphs>30</Paragraphs>
  <Slides>5</Slides>
  <Notes>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5</vt:i4>
      </vt:variant>
    </vt:vector>
  </HeadingPairs>
  <TitlesOfParts>
    <vt:vector size="15" baseType="lpstr">
      <vt:lpstr>Arial Narrow</vt:lpstr>
      <vt:lpstr>Calibri</vt:lpstr>
      <vt:lpstr>Courier New</vt:lpstr>
      <vt:lpstr>Futura Lt BT</vt:lpstr>
      <vt:lpstr>Georgia</vt:lpstr>
      <vt:lpstr>MetaBold-Roman</vt:lpstr>
      <vt:lpstr>MS PGothic</vt:lpstr>
      <vt:lpstr>Arial</vt:lpstr>
      <vt:lpstr>Project Status Report</vt:lpstr>
      <vt:lpstr>1_Project Status Report</vt:lpstr>
      <vt:lpstr>SACREEE FOR MARKET-BASED ADOPTION OF RENEWABLE ENERGY AND ENERGY EFFICIENCY  SADC Renewable Energy Entrepreneurship Support Facility Workshop  27 April 2017 Maseru, Lesotho   </vt:lpstr>
      <vt:lpstr>RE ENTREPRENEURSHIP SUPPORT FACILITY</vt:lpstr>
      <vt:lpstr>OBJECTIVES OF THE FACILITY</vt:lpstr>
      <vt:lpstr>NEXT STEPS AND EXPECTED OUTCOMES</vt:lpstr>
      <vt:lpstr>KEY ISSUES TO BE ADDRESSED IN THE WORKSHOP</vt:lpstr>
    </vt:vector>
  </TitlesOfParts>
  <Company>UNIDO</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SACREEE – Regional approaches for sustainable energy solutions</dc:title>
  <dc:creator>REISS, Karin</dc:creator>
  <cp:lastModifiedBy>Kuda Ndhlukula</cp:lastModifiedBy>
  <cp:revision>113</cp:revision>
  <cp:lastPrinted>2017-03-30T21:32:21Z</cp:lastPrinted>
  <dcterms:created xsi:type="dcterms:W3CDTF">2016-12-19T15:33:17Z</dcterms:created>
  <dcterms:modified xsi:type="dcterms:W3CDTF">2017-04-27T06:50:54Z</dcterms:modified>
</cp:coreProperties>
</file>