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4"/>
    <p:sldMasterId id="2147483683" r:id="rId5"/>
  </p:sldMasterIdLst>
  <p:notesMasterIdLst>
    <p:notesMasterId r:id="rId12"/>
  </p:notesMasterIdLst>
  <p:sldIdLst>
    <p:sldId id="1592" r:id="rId6"/>
    <p:sldId id="405" r:id="rId7"/>
    <p:sldId id="1599" r:id="rId8"/>
    <p:sldId id="1577" r:id="rId9"/>
    <p:sldId id="1598" r:id="rId10"/>
    <p:sldId id="1600" r:id="rId11"/>
  </p:sldIdLst>
  <p:sldSz cx="12192000" cy="6858000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8" roundtripDataSignature="AMtx7mgMTlcSv3S65ZuFolztcE9iK85I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Press" initials="ESP" lastIdx="17" clrIdx="0">
    <p:extLst>
      <p:ext uri="{19B8F6BF-5375-455C-9EA6-DF929625EA0E}">
        <p15:presenceInfo xmlns:p15="http://schemas.microsoft.com/office/powerpoint/2012/main" userId="Elizabeth Press" providerId="None"/>
      </p:ext>
    </p:extLst>
  </p:cmAuthor>
  <p:cmAuthor id="2" name="Manuela Stefanides" initials="MS" lastIdx="9" clrIdx="1">
    <p:extLst>
      <p:ext uri="{19B8F6BF-5375-455C-9EA6-DF929625EA0E}">
        <p15:presenceInfo xmlns:p15="http://schemas.microsoft.com/office/powerpoint/2012/main" userId="Manuela Stefanides" providerId="None"/>
      </p:ext>
    </p:extLst>
  </p:cmAuthor>
  <p:cmAuthor id="3" name="Claire Kiss" initials="CK" lastIdx="2" clrIdx="2">
    <p:extLst>
      <p:ext uri="{19B8F6BF-5375-455C-9EA6-DF929625EA0E}">
        <p15:presenceInfo xmlns:p15="http://schemas.microsoft.com/office/powerpoint/2012/main" userId="Claire Kiss" providerId="None"/>
      </p:ext>
    </p:extLst>
  </p:cmAuthor>
  <p:cmAuthor id="4" name="ODG" initials="ODG" lastIdx="1" clrIdx="3">
    <p:extLst>
      <p:ext uri="{19B8F6BF-5375-455C-9EA6-DF929625EA0E}">
        <p15:presenceInfo xmlns:p15="http://schemas.microsoft.com/office/powerpoint/2012/main" userId="OD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95E"/>
    <a:srgbClr val="F59D60"/>
    <a:srgbClr val="F8AF63"/>
    <a:srgbClr val="325984"/>
    <a:srgbClr val="415C8E"/>
    <a:srgbClr val="465A80"/>
    <a:srgbClr val="00547D"/>
    <a:srgbClr val="1C678B"/>
    <a:srgbClr val="0C3C65"/>
    <a:srgbClr val="519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5471D3-EF04-42E9-86A6-870A5840F0A2}" v="17" dt="2021-10-18T08:21:51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98"/>
    <p:restoredTop sz="65231" autoAdjust="0"/>
  </p:normalViewPr>
  <p:slideViewPr>
    <p:cSldViewPr snapToGrid="0">
      <p:cViewPr>
        <p:scale>
          <a:sx n="204" d="100"/>
          <a:sy n="204" d="100"/>
        </p:scale>
        <p:origin x="4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2"/>
    </p:cViewPr>
  </p:sorterViewPr>
  <p:notesViewPr>
    <p:cSldViewPr snapToGrid="0">
      <p:cViewPr>
        <p:scale>
          <a:sx n="66" d="100"/>
          <a:sy n="66" d="100"/>
        </p:scale>
        <p:origin x="2319" y="-14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2946058" cy="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444" y="2"/>
            <a:ext cx="2947144" cy="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29" y="4715270"/>
            <a:ext cx="5436618" cy="446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9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21"/>
            <a:ext cx="2946058" cy="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444" y="9428221"/>
            <a:ext cx="2947144" cy="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D018E-AC63-4AA5-85D6-94D8C9B4E534}" type="slidenum">
              <a:rPr lang="de-DE" altLang="en-US" smtClean="0"/>
              <a:pPr>
                <a:defRPr/>
              </a:pPr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1740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7DF62-DE05-4205-8D49-B8C6E55F13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5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DF62-DE05-4205-8D49-B8C6E55F13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14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23B950-1A61-6A4F-90E5-5F1D14F9F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956"/>
          <a:stretch/>
        </p:blipFill>
        <p:spPr>
          <a:xfrm>
            <a:off x="7629858" y="2329839"/>
            <a:ext cx="4562141" cy="4230193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108AF0-50E1-3D42-948C-24DE3A05EE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829" y="429017"/>
            <a:ext cx="2263374" cy="572501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652721C-85AC-6049-BE91-F0249F1728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3500" y="4444936"/>
            <a:ext cx="2141202" cy="1149487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B81D4985-65AB-EB49-91BD-8FDFFBF579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3500" y="3579088"/>
            <a:ext cx="3489196" cy="557634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78CB0AD-4058-2E45-98DC-FA2D6749A6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3500" y="1404332"/>
            <a:ext cx="6619760" cy="92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5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FD200F0-D8C9-714D-8FC5-428AD1E7AB38}"/>
              </a:ext>
            </a:extLst>
          </p:cNvPr>
          <p:cNvGrpSpPr/>
          <p:nvPr userDrawn="1"/>
        </p:nvGrpSpPr>
        <p:grpSpPr>
          <a:xfrm>
            <a:off x="3373959" y="1049234"/>
            <a:ext cx="8818041" cy="5072775"/>
            <a:chOff x="3373959" y="1049234"/>
            <a:chExt cx="8818041" cy="507277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98EDBFB0-CBDB-AD4B-8A1C-7C8D40ACA0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5653"/>
            <a:stretch/>
          </p:blipFill>
          <p:spPr>
            <a:xfrm>
              <a:off x="3373959" y="1049234"/>
              <a:ext cx="5318821" cy="5072775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A85D29B-6CFA-5C4C-B544-C1B58840F3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536504" y="4722312"/>
              <a:ext cx="665549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636AAE-A239-CC45-9C3B-3C046FAE97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5903" y="4919008"/>
            <a:ext cx="2088983" cy="52839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BA8D693-1B31-9E43-9527-12A7F220E4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9288" y="4875682"/>
            <a:ext cx="1085385" cy="5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7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36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92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E1F965-3362-6241-9790-4A1C4A81ED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5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9446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0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C3C65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05;p42">
            <a:extLst>
              <a:ext uri="{FF2B5EF4-FFF2-40B4-BE49-F238E27FC236}">
                <a16:creationId xmlns:a16="http://schemas.microsoft.com/office/drawing/2014/main" id="{CB9B3219-F84D-2C43-9E91-F1DFBAC349E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1010419" y="6508166"/>
            <a:ext cx="805064" cy="2038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75;p6">
            <a:extLst>
              <a:ext uri="{FF2B5EF4-FFF2-40B4-BE49-F238E27FC236}">
                <a16:creationId xmlns:a16="http://schemas.microsoft.com/office/drawing/2014/main" id="{7641E36C-F2EB-7E49-A1DB-B10F77C12D32}"/>
              </a:ext>
            </a:extLst>
          </p:cNvPr>
          <p:cNvSpPr txBox="1"/>
          <p:nvPr userDrawn="1"/>
        </p:nvSpPr>
        <p:spPr>
          <a:xfrm>
            <a:off x="11815482" y="6413393"/>
            <a:ext cx="376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7BB348-55BB-654D-B873-821A0EA810F4}"/>
              </a:ext>
            </a:extLst>
          </p:cNvPr>
          <p:cNvCxnSpPr>
            <a:cxnSpLocks/>
          </p:cNvCxnSpPr>
          <p:nvPr userDrawn="1"/>
        </p:nvCxnSpPr>
        <p:spPr>
          <a:xfrm>
            <a:off x="920663" y="721095"/>
            <a:ext cx="10894820" cy="0"/>
          </a:xfrm>
          <a:prstGeom prst="line">
            <a:avLst/>
          </a:prstGeom>
          <a:ln w="28575">
            <a:solidFill>
              <a:srgbClr val="3259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C8D5DFD-0376-6742-AC1E-2D418B89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484" y="272967"/>
            <a:ext cx="10752320" cy="425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E" dirty="0"/>
          </a:p>
        </p:txBody>
      </p:sp>
      <p:pic>
        <p:nvPicPr>
          <p:cNvPr id="8" name="Picture 7" descr="A picture containing transport, balloon, aircraft&#10;&#10;Description automatically generated">
            <a:extLst>
              <a:ext uri="{FF2B5EF4-FFF2-40B4-BE49-F238E27FC236}">
                <a16:creationId xmlns:a16="http://schemas.microsoft.com/office/drawing/2014/main" id="{71302E18-9110-444A-878C-491B25E905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996" y="107025"/>
            <a:ext cx="686646" cy="69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8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32598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4DDB7A9-4ECC-7E40-A392-B6012008EADD}"/>
              </a:ext>
            </a:extLst>
          </p:cNvPr>
          <p:cNvSpPr/>
          <p:nvPr/>
        </p:nvSpPr>
        <p:spPr>
          <a:xfrm>
            <a:off x="314761" y="6061105"/>
            <a:ext cx="5009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BB9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October 2021</a:t>
            </a:r>
          </a:p>
        </p:txBody>
      </p:sp>
    </p:spTree>
    <p:extLst>
      <p:ext uri="{BB962C8B-B14F-4D97-AF65-F5344CB8AC3E}">
        <p14:creationId xmlns:p14="http://schemas.microsoft.com/office/powerpoint/2010/main" val="265446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6A82B5C-8A32-6146-A877-CF56D1CA89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5946" y="266005"/>
            <a:ext cx="9972675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rgbClr val="465A80"/>
                </a:solidFill>
              </a:rPr>
              <a:t>IRENA’s Work on the Socio-economics of Renewables</a:t>
            </a:r>
            <a:endParaRPr lang="en-AE" dirty="0">
              <a:solidFill>
                <a:srgbClr val="465A80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57E33FA-AEC5-DF49-873E-D04FF04D01F7}"/>
              </a:ext>
            </a:extLst>
          </p:cNvPr>
          <p:cNvSpPr txBox="1">
            <a:spLocks/>
          </p:cNvSpPr>
          <p:nvPr/>
        </p:nvSpPr>
        <p:spPr>
          <a:xfrm>
            <a:off x="1143725" y="927861"/>
            <a:ext cx="5744438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2598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buClrTx/>
              <a:buFontTx/>
            </a:pPr>
            <a:r>
              <a:rPr lang="en-GB" sz="1600" dirty="0">
                <a:solidFill>
                  <a:schemeClr val="tx1"/>
                </a:solidFill>
              </a:rPr>
              <a:t>Annual reviews of employment in renewables</a:t>
            </a:r>
            <a:endParaRPr lang="en-AE" sz="1600" dirty="0">
              <a:solidFill>
                <a:schemeClr val="tx1"/>
              </a:solidFill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690F2ED-B097-744F-9FBD-7A5641162D7B}"/>
              </a:ext>
            </a:extLst>
          </p:cNvPr>
          <p:cNvSpPr txBox="1">
            <a:spLocks/>
          </p:cNvSpPr>
          <p:nvPr/>
        </p:nvSpPr>
        <p:spPr>
          <a:xfrm>
            <a:off x="1290554" y="1487283"/>
            <a:ext cx="1046901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2598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buClrTx/>
              <a:buFontTx/>
            </a:pPr>
            <a:r>
              <a:rPr lang="en-GB" sz="1600" dirty="0">
                <a:solidFill>
                  <a:schemeClr val="tx1"/>
                </a:solidFill>
              </a:rPr>
              <a:t>2011-2013</a:t>
            </a:r>
            <a:endParaRPr lang="en-AE" sz="1600" dirty="0">
              <a:solidFill>
                <a:schemeClr val="tx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D4AC709-3458-CA43-AE17-5999BB31F68A}"/>
              </a:ext>
            </a:extLst>
          </p:cNvPr>
          <p:cNvSpPr txBox="1">
            <a:spLocks/>
          </p:cNvSpPr>
          <p:nvPr/>
        </p:nvSpPr>
        <p:spPr>
          <a:xfrm>
            <a:off x="2731520" y="1487283"/>
            <a:ext cx="1046901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2598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buClrTx/>
              <a:buFontTx/>
            </a:pPr>
            <a:r>
              <a:rPr lang="en-GB" sz="1600" dirty="0">
                <a:solidFill>
                  <a:schemeClr val="tx1"/>
                </a:solidFill>
              </a:rPr>
              <a:t>2014</a:t>
            </a:r>
            <a:endParaRPr lang="en-AE" sz="1600" dirty="0">
              <a:solidFill>
                <a:schemeClr val="tx1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B53682E-7A1A-3840-8EAF-584E5C690E8E}"/>
              </a:ext>
            </a:extLst>
          </p:cNvPr>
          <p:cNvSpPr txBox="1">
            <a:spLocks/>
          </p:cNvSpPr>
          <p:nvPr/>
        </p:nvSpPr>
        <p:spPr>
          <a:xfrm>
            <a:off x="4034351" y="1487283"/>
            <a:ext cx="1046901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2598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buClrTx/>
              <a:buFontTx/>
            </a:pPr>
            <a:r>
              <a:rPr lang="en-GB" sz="1600" dirty="0">
                <a:solidFill>
                  <a:schemeClr val="tx1"/>
                </a:solidFill>
              </a:rPr>
              <a:t>2015</a:t>
            </a:r>
            <a:endParaRPr lang="en-AE" sz="1600" dirty="0">
              <a:solidFill>
                <a:schemeClr val="tx1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2457922-E83B-E74D-8421-7E8E4417D447}"/>
              </a:ext>
            </a:extLst>
          </p:cNvPr>
          <p:cNvSpPr txBox="1">
            <a:spLocks/>
          </p:cNvSpPr>
          <p:nvPr/>
        </p:nvSpPr>
        <p:spPr>
          <a:xfrm>
            <a:off x="5337182" y="1487283"/>
            <a:ext cx="1046901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2598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buClrTx/>
              <a:buFontTx/>
            </a:pPr>
            <a:r>
              <a:rPr lang="en-GB" sz="1600" dirty="0">
                <a:solidFill>
                  <a:schemeClr val="tx1"/>
                </a:solidFill>
              </a:rPr>
              <a:t>2016</a:t>
            </a:r>
            <a:endParaRPr lang="en-AE" sz="1600" dirty="0">
              <a:solidFill>
                <a:schemeClr val="tx1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B57A69A-9508-0B44-B97F-5980574D7870}"/>
              </a:ext>
            </a:extLst>
          </p:cNvPr>
          <p:cNvSpPr txBox="1">
            <a:spLocks/>
          </p:cNvSpPr>
          <p:nvPr/>
        </p:nvSpPr>
        <p:spPr>
          <a:xfrm>
            <a:off x="1367422" y="3890039"/>
            <a:ext cx="1046901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2598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buClrTx/>
              <a:buFontTx/>
            </a:pPr>
            <a:r>
              <a:rPr lang="en-GB" sz="1600" dirty="0">
                <a:solidFill>
                  <a:schemeClr val="tx1"/>
                </a:solidFill>
              </a:rPr>
              <a:t>2017</a:t>
            </a:r>
            <a:endParaRPr lang="en-AE" sz="1600" dirty="0">
              <a:solidFill>
                <a:schemeClr val="tx1"/>
              </a:solidFill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4D7E32D-411E-9F4B-A9DB-1AC27FD863ED}"/>
              </a:ext>
            </a:extLst>
          </p:cNvPr>
          <p:cNvSpPr txBox="1">
            <a:spLocks/>
          </p:cNvSpPr>
          <p:nvPr/>
        </p:nvSpPr>
        <p:spPr>
          <a:xfrm>
            <a:off x="2707150" y="3890039"/>
            <a:ext cx="1046901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2598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buClrTx/>
              <a:buFontTx/>
            </a:pPr>
            <a:r>
              <a:rPr lang="en-GB" sz="1600" dirty="0">
                <a:solidFill>
                  <a:schemeClr val="tx1"/>
                </a:solidFill>
              </a:rPr>
              <a:t>2018</a:t>
            </a:r>
            <a:endParaRPr lang="en-AE" sz="1600" dirty="0">
              <a:solidFill>
                <a:schemeClr val="tx1"/>
              </a:solidFill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6511C008-700E-004C-B797-A9EA73B2B164}"/>
              </a:ext>
            </a:extLst>
          </p:cNvPr>
          <p:cNvSpPr txBox="1">
            <a:spLocks/>
          </p:cNvSpPr>
          <p:nvPr/>
        </p:nvSpPr>
        <p:spPr>
          <a:xfrm>
            <a:off x="4059404" y="3890039"/>
            <a:ext cx="1046901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2598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buClrTx/>
              <a:buFontTx/>
            </a:pPr>
            <a:r>
              <a:rPr lang="en-GB" sz="1600" dirty="0">
                <a:solidFill>
                  <a:schemeClr val="tx1"/>
                </a:solidFill>
              </a:rPr>
              <a:t>2019</a:t>
            </a:r>
            <a:endParaRPr lang="en-AE" sz="1600" dirty="0">
              <a:solidFill>
                <a:schemeClr val="tx1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9DDB804-0FB3-3A4E-A8C2-A84BD0260EF8}"/>
              </a:ext>
            </a:extLst>
          </p:cNvPr>
          <p:cNvSpPr txBox="1">
            <a:spLocks/>
          </p:cNvSpPr>
          <p:nvPr/>
        </p:nvSpPr>
        <p:spPr>
          <a:xfrm>
            <a:off x="5367817" y="3890039"/>
            <a:ext cx="1046901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2598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buClrTx/>
              <a:buFontTx/>
            </a:pPr>
            <a:r>
              <a:rPr lang="en-GB" sz="1600" dirty="0">
                <a:solidFill>
                  <a:schemeClr val="tx1"/>
                </a:solidFill>
              </a:rPr>
              <a:t>2020</a:t>
            </a:r>
            <a:endParaRPr lang="en-AE" sz="1600" dirty="0">
              <a:solidFill>
                <a:schemeClr val="tx1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1342AC2-AACF-8045-B280-94483E9D2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673" y="1723895"/>
            <a:ext cx="2586948" cy="3656510"/>
          </a:xfrm>
          <a:prstGeom prst="rect">
            <a:avLst/>
          </a:prstGeom>
          <a:effectLst>
            <a:outerShdw blurRad="38100" dist="50800" dir="27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E91D34-5292-1F44-A3D9-B90BA27F1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368" y="4330021"/>
            <a:ext cx="1046900" cy="1479736"/>
          </a:xfrm>
          <a:prstGeom prst="rect">
            <a:avLst/>
          </a:prstGeom>
          <a:effectLst>
            <a:outerShdw blurRad="38100" dist="50800" dir="27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8058C1DD-71D0-644D-BCA1-6D9552360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617" y="1919943"/>
            <a:ext cx="1046900" cy="1479736"/>
          </a:xfrm>
          <a:prstGeom prst="rect">
            <a:avLst/>
          </a:prstGeom>
          <a:effectLst>
            <a:outerShdw blurRad="38100" dist="50800" dir="27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2" name="Picture 21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A45FB0CF-6812-134D-8FD5-8A54A6914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9714" y="1919943"/>
            <a:ext cx="1046900" cy="1479736"/>
          </a:xfrm>
          <a:prstGeom prst="rect">
            <a:avLst/>
          </a:prstGeom>
          <a:effectLst>
            <a:outerShdw blurRad="38100" dist="50800" dir="27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4" name="Picture 23" descr="Chart, sunburst chart&#10;&#10;Description automatically generated">
            <a:extLst>
              <a:ext uri="{FF2B5EF4-FFF2-40B4-BE49-F238E27FC236}">
                <a16:creationId xmlns:a16="http://schemas.microsoft.com/office/drawing/2014/main" id="{26F23F76-545A-DC4E-B810-64881545D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1731" y="4330021"/>
            <a:ext cx="1046900" cy="1479736"/>
          </a:xfrm>
          <a:prstGeom prst="rect">
            <a:avLst/>
          </a:prstGeom>
          <a:effectLst>
            <a:outerShdw blurRad="38100" dist="50800" dir="27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6" name="Picture 25" descr="Graphical user interface&#10;&#10;Description automatically generated">
            <a:extLst>
              <a:ext uri="{FF2B5EF4-FFF2-40B4-BE49-F238E27FC236}">
                <a16:creationId xmlns:a16="http://schemas.microsoft.com/office/drawing/2014/main" id="{D68CE72B-9C91-8141-96C5-3673003B39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2930" y="4330021"/>
            <a:ext cx="1046900" cy="1479736"/>
          </a:xfrm>
          <a:prstGeom prst="rect">
            <a:avLst/>
          </a:prstGeom>
          <a:effectLst>
            <a:outerShdw blurRad="38100" dist="50800" dir="27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8" name="Picture 27" descr="Background pattern&#10;&#10;Description automatically generated">
            <a:extLst>
              <a:ext uri="{FF2B5EF4-FFF2-40B4-BE49-F238E27FC236}">
                <a16:creationId xmlns:a16="http://schemas.microsoft.com/office/drawing/2014/main" id="{DC251948-1A19-6049-9355-6AB28E6B95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2945" y="1919943"/>
            <a:ext cx="1055476" cy="1479736"/>
          </a:xfrm>
          <a:prstGeom prst="rect">
            <a:avLst/>
          </a:prstGeom>
          <a:effectLst>
            <a:outerShdw blurRad="38100" dist="50800" dir="27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4" name="Picture 3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2F9FAEF-FC64-EF48-9B26-A5450EBA7F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725" y="1912733"/>
            <a:ext cx="1046900" cy="1479737"/>
          </a:xfrm>
          <a:prstGeom prst="rect">
            <a:avLst/>
          </a:prstGeom>
          <a:effectLst>
            <a:outerShdw blurRad="38100" dist="38100" dir="2700000" algn="tl" rotWithShape="0">
              <a:schemeClr val="tx1">
                <a:alpha val="43000"/>
              </a:schemeClr>
            </a:outerShdw>
          </a:effectLst>
        </p:spPr>
      </p:pic>
      <p:pic>
        <p:nvPicPr>
          <p:cNvPr id="32" name="Picture 31" descr="A picture containing text, guitar&#10;&#10;Description automatically generated">
            <a:extLst>
              <a:ext uri="{FF2B5EF4-FFF2-40B4-BE49-F238E27FC236}">
                <a16:creationId xmlns:a16="http://schemas.microsoft.com/office/drawing/2014/main" id="{851522EB-9938-FE4F-B848-9CCC976FF5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22435" y="2072413"/>
            <a:ext cx="1046900" cy="1479737"/>
          </a:xfrm>
          <a:prstGeom prst="rect">
            <a:avLst/>
          </a:prstGeom>
          <a:effectLst>
            <a:outerShdw blurRad="38100" dist="38100" dir="2700000" algn="tl" rotWithShape="0">
              <a:schemeClr val="tx1">
                <a:alpha val="43000"/>
              </a:schemeClr>
            </a:outerShdw>
          </a:effectLst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1450CED7-DEEE-8941-9834-3B3A959EB6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1145" y="2276330"/>
            <a:ext cx="1046900" cy="1479737"/>
          </a:xfrm>
          <a:prstGeom prst="rect">
            <a:avLst/>
          </a:prstGeom>
          <a:effectLst>
            <a:outerShdw blurRad="38100" dist="38100" dir="2700000" algn="tl" rotWithShape="0">
              <a:schemeClr val="tx1">
                <a:alpha val="43000"/>
              </a:schemeClr>
            </a:outerShdw>
          </a:effectLst>
        </p:spPr>
      </p:pic>
      <p:pic>
        <p:nvPicPr>
          <p:cNvPr id="37" name="Picture 36" descr="Shape&#10;&#10;Description automatically generated">
            <a:extLst>
              <a:ext uri="{FF2B5EF4-FFF2-40B4-BE49-F238E27FC236}">
                <a16:creationId xmlns:a16="http://schemas.microsoft.com/office/drawing/2014/main" id="{86DD456E-E335-794B-9A83-1A23FA6910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7182" y="4315489"/>
            <a:ext cx="1057181" cy="1494268"/>
          </a:xfrm>
          <a:prstGeom prst="rect">
            <a:avLst/>
          </a:prstGeom>
          <a:effectLst>
            <a:outerShdw blurRad="38100" dist="50800" dir="27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EB8FB9-4F1E-004C-91AD-628EF8A9DB59}"/>
              </a:ext>
            </a:extLst>
          </p:cNvPr>
          <p:cNvCxnSpPr>
            <a:cxnSpLocks/>
          </p:cNvCxnSpPr>
          <p:nvPr/>
        </p:nvCxnSpPr>
        <p:spPr>
          <a:xfrm>
            <a:off x="6983260" y="1557338"/>
            <a:ext cx="0" cy="4505259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31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269832-8956-486E-B434-31BA7588C7DE}"/>
              </a:ext>
            </a:extLst>
          </p:cNvPr>
          <p:cNvSpPr txBox="1">
            <a:spLocks/>
          </p:cNvSpPr>
          <p:nvPr/>
        </p:nvSpPr>
        <p:spPr>
          <a:xfrm>
            <a:off x="963286" y="245106"/>
            <a:ext cx="87868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700" b="1" kern="1200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</a:pPr>
            <a:r>
              <a:rPr lang="en-US" sz="2400" dirty="0">
                <a:solidFill>
                  <a:srgbClr val="465A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Jobs in Renewable Energy – by Year and Selected Countries</a:t>
            </a:r>
            <a:endParaRPr lang="en-GB" sz="2400" dirty="0">
              <a:solidFill>
                <a:srgbClr val="465A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BC2E190-C6ED-1948-9275-676657091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323" y="3858017"/>
            <a:ext cx="2825935" cy="1959923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7015DBE-FC3A-9A42-BC5F-F1D06F1F1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202" y="1356988"/>
            <a:ext cx="5618467" cy="303846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1A86E89-FA1E-134E-A887-8E23D80D3CE3}"/>
              </a:ext>
            </a:extLst>
          </p:cNvPr>
          <p:cNvGrpSpPr/>
          <p:nvPr/>
        </p:nvGrpSpPr>
        <p:grpSpPr>
          <a:xfrm>
            <a:off x="206331" y="1089591"/>
            <a:ext cx="5831214" cy="5089047"/>
            <a:chOff x="206331" y="1089591"/>
            <a:chExt cx="5831214" cy="50890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181DD22-3136-4532-9F2D-627CFC211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61" t="71354" r="48507" b="18063"/>
            <a:stretch/>
          </p:blipFill>
          <p:spPr>
            <a:xfrm>
              <a:off x="780998" y="5633756"/>
              <a:ext cx="3225452" cy="544882"/>
            </a:xfrm>
            <a:prstGeom prst="rect">
              <a:avLst/>
            </a:prstGeom>
          </p:spPr>
        </p:pic>
        <p:pic>
          <p:nvPicPr>
            <p:cNvPr id="16" name="Picture 15" descr="Chart&#10;&#10;Description automatically generated">
              <a:extLst>
                <a:ext uri="{FF2B5EF4-FFF2-40B4-BE49-F238E27FC236}">
                  <a16:creationId xmlns:a16="http://schemas.microsoft.com/office/drawing/2014/main" id="{93965087-E9A8-0441-ACE4-9AB55915C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331" y="1089591"/>
              <a:ext cx="5831214" cy="3573263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B573CC1-462E-064C-8962-40380F437DD9}"/>
                </a:ext>
              </a:extLst>
            </p:cNvPr>
            <p:cNvGrpSpPr/>
            <p:nvPr/>
          </p:nvGrpSpPr>
          <p:grpSpPr>
            <a:xfrm>
              <a:off x="780998" y="4910417"/>
              <a:ext cx="3852326" cy="606609"/>
              <a:chOff x="780998" y="4910417"/>
              <a:chExt cx="3852326" cy="606609"/>
            </a:xfrm>
          </p:grpSpPr>
          <p:pic>
            <p:nvPicPr>
              <p:cNvPr id="18" name="Picture 17" descr="Graphical user interface, application, website&#10;&#10;Description automatically generated">
                <a:extLst>
                  <a:ext uri="{FF2B5EF4-FFF2-40B4-BE49-F238E27FC236}">
                    <a16:creationId xmlns:a16="http://schemas.microsoft.com/office/drawing/2014/main" id="{C2D7CF6A-FFE4-E54E-8D2A-D9FE539C9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0998" y="4910417"/>
                <a:ext cx="1234882" cy="584944"/>
              </a:xfrm>
              <a:prstGeom prst="rect">
                <a:avLst/>
              </a:prstGeom>
            </p:spPr>
          </p:pic>
          <p:pic>
            <p:nvPicPr>
              <p:cNvPr id="20" name="Picture 19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A50F3C77-CD80-0543-8525-6FF642495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4604" y="4910417"/>
                <a:ext cx="1234882" cy="584944"/>
              </a:xfrm>
              <a:prstGeom prst="rect">
                <a:avLst/>
              </a:prstGeom>
            </p:spPr>
          </p:pic>
          <p:pic>
            <p:nvPicPr>
              <p:cNvPr id="22" name="Picture 21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6E746735-3F9A-624F-ACEB-73B9EEAA16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8441" y="4910417"/>
                <a:ext cx="1234883" cy="606609"/>
              </a:xfrm>
              <a:prstGeom prst="rect">
                <a:avLst/>
              </a:prstGeom>
            </p:spPr>
          </p:pic>
        </p:grp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461E36-DD6F-4B4E-AE8F-B61617FC8FCC}"/>
              </a:ext>
            </a:extLst>
          </p:cNvPr>
          <p:cNvCxnSpPr>
            <a:cxnSpLocks/>
          </p:cNvCxnSpPr>
          <p:nvPr/>
        </p:nvCxnSpPr>
        <p:spPr>
          <a:xfrm>
            <a:off x="6288066" y="1128497"/>
            <a:ext cx="0" cy="516543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35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meline&#10;&#10;Description automatically generated">
            <a:extLst>
              <a:ext uri="{FF2B5EF4-FFF2-40B4-BE49-F238E27FC236}">
                <a16:creationId xmlns:a16="http://schemas.microsoft.com/office/drawing/2014/main" id="{E664C36D-3214-7848-8D36-80F090A50F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5"/>
          <a:stretch/>
        </p:blipFill>
        <p:spPr>
          <a:xfrm>
            <a:off x="225467" y="987570"/>
            <a:ext cx="8420147" cy="57576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7A992C4-72F6-4301-A0C8-C95084D55E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45714" y="212906"/>
            <a:ext cx="93456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en-US" sz="2400" dirty="0">
                <a:solidFill>
                  <a:srgbClr val="465A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Jobs in Renewable Energy - by Technology and Women’s Share</a:t>
            </a:r>
            <a:endParaRPr lang="en-GB" sz="2400" dirty="0">
              <a:solidFill>
                <a:srgbClr val="465A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A2EBAA-8D34-504C-B745-C73275AF60A1}"/>
              </a:ext>
            </a:extLst>
          </p:cNvPr>
          <p:cNvSpPr/>
          <p:nvPr/>
        </p:nvSpPr>
        <p:spPr>
          <a:xfrm>
            <a:off x="7127310" y="1841326"/>
            <a:ext cx="670142" cy="273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5732C6-5B61-C24C-9277-27A75377DFB6}"/>
              </a:ext>
            </a:extLst>
          </p:cNvPr>
          <p:cNvSpPr/>
          <p:nvPr/>
        </p:nvSpPr>
        <p:spPr>
          <a:xfrm>
            <a:off x="6578230" y="2024088"/>
            <a:ext cx="5417506" cy="3261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16" name="Picture 15" descr="Timeline&#10;&#10;Description automatically generated">
            <a:extLst>
              <a:ext uri="{FF2B5EF4-FFF2-40B4-BE49-F238E27FC236}">
                <a16:creationId xmlns:a16="http://schemas.microsoft.com/office/drawing/2014/main" id="{7CF88244-3F15-2D4A-A085-9C0BF21AE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930" y="2193276"/>
            <a:ext cx="5114601" cy="2987371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AE534399-00F4-2B4D-9D03-09BCA3008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098" y="4494027"/>
            <a:ext cx="1473940" cy="17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8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5935A4-5895-46FA-A9E6-6F98C5D4CF65}"/>
              </a:ext>
            </a:extLst>
          </p:cNvPr>
          <p:cNvSpPr/>
          <p:nvPr/>
        </p:nvSpPr>
        <p:spPr>
          <a:xfrm>
            <a:off x="876012" y="273955"/>
            <a:ext cx="696382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465A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Just Transition  -  A Comprehensive Policy Framework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56DDF-7FE8-4D21-8A56-8FBA88ABC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" t="1035" r="3758" b="3673"/>
          <a:stretch/>
        </p:blipFill>
        <p:spPr>
          <a:xfrm>
            <a:off x="1998170" y="777303"/>
            <a:ext cx="8053967" cy="58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8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C18E63-FB42-884D-BB67-9EBA866AFFEC}"/>
              </a:ext>
            </a:extLst>
          </p:cNvPr>
          <p:cNvSpPr/>
          <p:nvPr/>
        </p:nvSpPr>
        <p:spPr>
          <a:xfrm>
            <a:off x="5442559" y="4789713"/>
            <a:ext cx="6749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4674601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CE8F24C4D22547AF4421338B6581F3" ma:contentTypeVersion="12" ma:contentTypeDescription="Create a new document." ma:contentTypeScope="" ma:versionID="a5cd5ca27aafec1402546ee7681dceca">
  <xsd:schema xmlns:xsd="http://www.w3.org/2001/XMLSchema" xmlns:xs="http://www.w3.org/2001/XMLSchema" xmlns:p="http://schemas.microsoft.com/office/2006/metadata/properties" xmlns:ns2="ef081d9f-56da-4bee-a030-8ae20831fb5d" xmlns:ns3="d720f9b7-4b04-4d57-8763-b4fe5ee31908" targetNamespace="http://schemas.microsoft.com/office/2006/metadata/properties" ma:root="true" ma:fieldsID="cc26bf8ab6416c43518a61527775b7f3" ns2:_="" ns3:_="">
    <xsd:import namespace="ef081d9f-56da-4bee-a030-8ae20831fb5d"/>
    <xsd:import namespace="d720f9b7-4b04-4d57-8763-b4fe5ee319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81d9f-56da-4bee-a030-8ae20831f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0f9b7-4b04-4d57-8763-b4fe5ee3190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6BC49F-2B8E-4828-9AAE-896814CC9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081d9f-56da-4bee-a030-8ae20831fb5d"/>
    <ds:schemaRef ds:uri="d720f9b7-4b04-4d57-8763-b4fe5ee319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EB75CE-493A-46EC-BAAE-5C782792C706}">
  <ds:schemaRefs>
    <ds:schemaRef ds:uri="http://purl.org/dc/elements/1.1/"/>
    <ds:schemaRef ds:uri="http://schemas.microsoft.com/office/2006/documentManagement/types"/>
    <ds:schemaRef ds:uri="http://purl.org/dc/dcmitype/"/>
    <ds:schemaRef ds:uri="ef081d9f-56da-4bee-a030-8ae20831fb5d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720f9b7-4b04-4d57-8763-b4fe5ee3190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E7ECFD-FD58-4163-933F-A0B9EE95A5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3985</TotalTime>
  <Words>57</Words>
  <Application>Microsoft Macintosh PowerPoint</Application>
  <PresentationFormat>Widescreen</PresentationFormat>
  <Paragraphs>18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1_Custom Design</vt:lpstr>
      <vt:lpstr>2_Custom Design</vt:lpstr>
      <vt:lpstr>PowerPoint Presentation</vt:lpstr>
      <vt:lpstr>IRENA’s Work on the Socio-economics of Renewables</vt:lpstr>
      <vt:lpstr>PowerPoint Presentation</vt:lpstr>
      <vt:lpstr>Jobs in Renewable Energy - by Technology and Women’s Share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Energy Renewable Energy Congress Renewables and Fight Against Climate Change</dc:title>
  <dc:creator>Office</dc:creator>
  <cp:lastModifiedBy>Manuela Stefanides</cp:lastModifiedBy>
  <cp:revision>141</cp:revision>
  <cp:lastPrinted>2020-03-01T06:30:57Z</cp:lastPrinted>
  <dcterms:created xsi:type="dcterms:W3CDTF">2014-05-21T09:20:58Z</dcterms:created>
  <dcterms:modified xsi:type="dcterms:W3CDTF">2021-10-20T16:30:04Z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0x010100C5CE8F24C4D22547AF4421338B6581F3</vt:lpwstr>
  </property>
</Properties>
</file>