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3"/>
    <p:sldMasterId id="2147483673" r:id="rId4"/>
    <p:sldMasterId id="2147483676" r:id="rId5"/>
  </p:sldMasterIdLst>
  <p:notesMasterIdLst>
    <p:notesMasterId r:id="rId48"/>
  </p:notesMasterIdLst>
  <p:sldIdLst>
    <p:sldId id="269" r:id="rId6"/>
    <p:sldId id="4245" r:id="rId7"/>
    <p:sldId id="4204" r:id="rId8"/>
    <p:sldId id="4205" r:id="rId9"/>
    <p:sldId id="4206" r:id="rId10"/>
    <p:sldId id="4208" r:id="rId11"/>
    <p:sldId id="4207" r:id="rId12"/>
    <p:sldId id="4209" r:id="rId13"/>
    <p:sldId id="4210" r:id="rId14"/>
    <p:sldId id="4211" r:id="rId15"/>
    <p:sldId id="4212" r:id="rId16"/>
    <p:sldId id="4213" r:id="rId17"/>
    <p:sldId id="4214" r:id="rId18"/>
    <p:sldId id="4215" r:id="rId19"/>
    <p:sldId id="4216" r:id="rId20"/>
    <p:sldId id="4217" r:id="rId21"/>
    <p:sldId id="4218" r:id="rId22"/>
    <p:sldId id="4219" r:id="rId23"/>
    <p:sldId id="4220" r:id="rId24"/>
    <p:sldId id="4221" r:id="rId25"/>
    <p:sldId id="4222" r:id="rId26"/>
    <p:sldId id="4223" r:id="rId27"/>
    <p:sldId id="4224" r:id="rId28"/>
    <p:sldId id="4225" r:id="rId29"/>
    <p:sldId id="4226" r:id="rId30"/>
    <p:sldId id="4227" r:id="rId31"/>
    <p:sldId id="4228" r:id="rId32"/>
    <p:sldId id="4229" r:id="rId33"/>
    <p:sldId id="4230" r:id="rId34"/>
    <p:sldId id="4231" r:id="rId35"/>
    <p:sldId id="4232" r:id="rId36"/>
    <p:sldId id="4233" r:id="rId37"/>
    <p:sldId id="4234" r:id="rId38"/>
    <p:sldId id="4235" r:id="rId39"/>
    <p:sldId id="4236" r:id="rId40"/>
    <p:sldId id="4246" r:id="rId41"/>
    <p:sldId id="4237" r:id="rId42"/>
    <p:sldId id="4238" r:id="rId43"/>
    <p:sldId id="4242" r:id="rId44"/>
    <p:sldId id="4243" r:id="rId45"/>
    <p:sldId id="4244" r:id="rId46"/>
    <p:sldId id="4198" r:id="rId4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2A36E0-9129-72C3-01C0-2B222EA26839}" name="Elizabeth Press" initials="EP" userId="S::epress@irena.org::546aa9b4-8f6d-4f28-962d-c48ab3025b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9C65"/>
    <a:srgbClr val="678190"/>
    <a:srgbClr val="DC770E"/>
    <a:srgbClr val="C6B355"/>
    <a:srgbClr val="053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0"/>
    <p:restoredTop sz="94694"/>
  </p:normalViewPr>
  <p:slideViewPr>
    <p:cSldViewPr snapToGrid="0">
      <p:cViewPr varScale="1">
        <p:scale>
          <a:sx n="105" d="100"/>
          <a:sy n="105" d="100"/>
        </p:scale>
        <p:origin x="208" y="440"/>
      </p:cViewPr>
      <p:guideLst>
        <p:guide orient="horz" pos="2880"/>
        <p:guide pos="21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-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BA79E-597A-4E92-9F62-649428ACA842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7D39-371F-405F-8D2E-655BE1C6D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4712" cy="3349625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440" cy="3907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3850560" y="9428760"/>
            <a:ext cx="2944800" cy="49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691A1-4C59-40F1-997D-F91F5D344DF5}" type="slidenum">
              <a:rPr kumimoji="0" lang="it-IT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24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99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8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62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2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01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78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9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978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23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0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4712" cy="3349625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440" cy="3907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3850560" y="9428760"/>
            <a:ext cx="2944800" cy="49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691A1-4C59-40F1-997D-F91F5D344DF5}" type="slidenum">
              <a:rPr kumimoji="0" lang="it-IT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853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62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58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01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70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076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34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994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048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748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1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092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892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69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95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72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852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791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26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884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608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1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8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5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43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3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2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63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36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5882EA-353D-B54D-8305-8E84B8C2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572" y="168094"/>
            <a:ext cx="11744108" cy="451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5314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02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D274CAD-A653-DFB2-5E81-E5009F390EBC}"/>
              </a:ext>
            </a:extLst>
          </p:cNvPr>
          <p:cNvSpPr txBox="1"/>
          <p:nvPr userDrawn="1"/>
        </p:nvSpPr>
        <p:spPr>
          <a:xfrm>
            <a:off x="447040" y="977037"/>
            <a:ext cx="6756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effectLst/>
                <a:latin typeface="+mn-lt"/>
              </a:rPr>
              <a:t>GEOPOLITICS OF </a:t>
            </a:r>
            <a:br>
              <a:rPr lang="en-GB" sz="4800" dirty="0">
                <a:solidFill>
                  <a:srgbClr val="FFFFFF"/>
                </a:solidFill>
                <a:effectLst/>
                <a:latin typeface="+mn-lt"/>
              </a:rPr>
            </a:br>
            <a:r>
              <a:rPr lang="en-GB" sz="4800" dirty="0">
                <a:solidFill>
                  <a:srgbClr val="FFFFFF"/>
                </a:solidFill>
                <a:effectLst/>
                <a:latin typeface="+mn-lt"/>
              </a:rPr>
              <a:t>THE ENERGY TRANSITION </a:t>
            </a:r>
          </a:p>
          <a:p>
            <a:r>
              <a:rPr lang="en-GB" sz="4800" b="1" dirty="0">
                <a:solidFill>
                  <a:srgbClr val="E48550"/>
                </a:solidFill>
                <a:effectLst/>
                <a:latin typeface="+mn-lt"/>
              </a:rPr>
              <a:t>CRITICAL MATERIALS </a:t>
            </a:r>
            <a:endParaRPr lang="en-GB" sz="4800" dirty="0">
              <a:solidFill>
                <a:srgbClr val="E4855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40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71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004A3-D2A1-B11B-E6D8-BAC663D2BB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B3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6578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D1F1E7-DA14-63EE-EA09-8461241762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77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818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C004A3-D2A1-B11B-E6D8-BAC663D2BB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B3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604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D1F1E7-DA14-63EE-EA09-8461241762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81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7869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D1F1E7-DA14-63EE-EA09-8461241762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9C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1764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5;p42">
            <a:extLst>
              <a:ext uri="{FF2B5EF4-FFF2-40B4-BE49-F238E27FC236}">
                <a16:creationId xmlns:a16="http://schemas.microsoft.com/office/drawing/2014/main" id="{74B72E8C-A9CA-334E-8DAD-B107BF81B3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4667" y="6478863"/>
            <a:ext cx="805064" cy="203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DED035-8839-AD4A-AF8B-4DB818167E2D}"/>
              </a:ext>
            </a:extLst>
          </p:cNvPr>
          <p:cNvCxnSpPr>
            <a:cxnSpLocks/>
          </p:cNvCxnSpPr>
          <p:nvPr userDrawn="1"/>
        </p:nvCxnSpPr>
        <p:spPr>
          <a:xfrm>
            <a:off x="208344" y="628808"/>
            <a:ext cx="11709336" cy="0"/>
          </a:xfrm>
          <a:prstGeom prst="line">
            <a:avLst/>
          </a:prstGeom>
          <a:ln w="38100">
            <a:solidFill>
              <a:srgbClr val="053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2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872A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C7F89-06EF-95A5-98AD-D340917D1E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" name="Picture 2" descr="A close-up of a rock&#10;&#10;Description automatically generated">
            <a:extLst>
              <a:ext uri="{FF2B5EF4-FFF2-40B4-BE49-F238E27FC236}">
                <a16:creationId xmlns:a16="http://schemas.microsoft.com/office/drawing/2014/main" id="{7A0D2CFE-A5C4-DCB4-8E5C-D5498EC578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69" y="1767840"/>
            <a:ext cx="5230979" cy="4826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A722172-65A4-5E5E-0A6D-DD3E15069B8E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9149576" y="346320"/>
            <a:ext cx="2408164" cy="608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2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4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1" r:id="rId3"/>
    <p:sldLayoutId id="214748367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99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2.3 </a:t>
            </a:r>
            <a:r>
              <a:rPr lang="en-GB" sz="2400" dirty="0">
                <a:effectLst/>
                <a:latin typeface="Calibri" panose="020F0502020204030204" pitchFamily="34" charset="0"/>
              </a:rPr>
              <a:t>Key processing countries for selected minerals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DC1F8D8-2283-32E0-DCA4-562A4A039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14175" r="13296" b="6925"/>
          <a:stretch/>
        </p:blipFill>
        <p:spPr>
          <a:xfrm>
            <a:off x="2203513" y="775642"/>
            <a:ext cx="7784973" cy="59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2.4 </a:t>
            </a:r>
            <a:r>
              <a:rPr lang="en-GB" sz="2400" dirty="0">
                <a:effectLst/>
                <a:latin typeface="Calibri" panose="020F0502020204030204" pitchFamily="34" charset="0"/>
              </a:rPr>
              <a:t>Mining and refining supply for selected critical materials, 2022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C050D474-6B17-D847-3D16-979BAC6E4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 t="13914" r="10191" b="6694"/>
          <a:stretch/>
        </p:blipFill>
        <p:spPr>
          <a:xfrm>
            <a:off x="1969008" y="748321"/>
            <a:ext cx="8253984" cy="59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2.5 </a:t>
            </a:r>
            <a:r>
              <a:rPr lang="en-GB" sz="2400" dirty="0">
                <a:effectLst/>
                <a:latin typeface="Calibri" panose="020F0502020204030204" pitchFamily="34" charset="0"/>
              </a:rPr>
              <a:t>Mining and refining supply forecasts for selected critical materials, 2030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map of the world with colorful circles&#10;&#10;Description automatically generated">
            <a:extLst>
              <a:ext uri="{FF2B5EF4-FFF2-40B4-BE49-F238E27FC236}">
                <a16:creationId xmlns:a16="http://schemas.microsoft.com/office/drawing/2014/main" id="{48FA0B58-BC65-E4FD-9159-046E234B8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13753" r="10681" b="6580"/>
          <a:stretch/>
        </p:blipFill>
        <p:spPr>
          <a:xfrm>
            <a:off x="2082546" y="826037"/>
            <a:ext cx="8026908" cy="58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06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2.6 </a:t>
            </a:r>
            <a:r>
              <a:rPr lang="en-GB" sz="2400" dirty="0">
                <a:effectLst/>
                <a:latin typeface="Calibri" panose="020F0502020204030204" pitchFamily="34" charset="0"/>
              </a:rPr>
              <a:t>Share of global exploration budget for select materials by country, 2012 and 2022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4FBD675-3085-47CF-D927-A048AC517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14255" r="8884" b="6463"/>
          <a:stretch/>
        </p:blipFill>
        <p:spPr>
          <a:xfrm>
            <a:off x="1909972" y="807582"/>
            <a:ext cx="8372056" cy="57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8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FIGURE 2.7 </a:t>
            </a:r>
            <a:r>
              <a:rPr lang="en-GB" sz="2000" dirty="0">
                <a:effectLst/>
                <a:latin typeface="Calibri" panose="020F0502020204030204" pitchFamily="34" charset="0"/>
              </a:rPr>
              <a:t>Share of global exploration budget for select materials by type of investment,  2012 to 2022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43B18A1A-41C7-F902-31FF-F87B3C51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14765" r="7903" b="6811"/>
          <a:stretch/>
        </p:blipFill>
        <p:spPr>
          <a:xfrm>
            <a:off x="2043176" y="918186"/>
            <a:ext cx="8105648" cy="56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2.8 </a:t>
            </a:r>
            <a:r>
              <a:rPr lang="en-GB" sz="2400" dirty="0">
                <a:effectLst/>
                <a:latin typeface="Calibri" panose="020F0502020204030204" pitchFamily="34" charset="0"/>
              </a:rPr>
              <a:t>Market share of major mining companies in select materials, 2021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843B245-CEE3-CA7D-61F8-69722F12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12702" r="7903" b="6925"/>
          <a:stretch/>
        </p:blipFill>
        <p:spPr>
          <a:xfrm>
            <a:off x="1720850" y="673100"/>
            <a:ext cx="8750300" cy="60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2.9 </a:t>
            </a:r>
            <a:r>
              <a:rPr lang="en-GB" sz="2400" dirty="0">
                <a:effectLst/>
                <a:latin typeface="Calibri" panose="020F0502020204030204" pitchFamily="34" charset="0"/>
              </a:rPr>
              <a:t>Bilateral trade flows by value for select materials in 2022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B3FC5A54-D3B9-6D1C-E708-78872E675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3137" r="4844" b="6602"/>
          <a:stretch/>
        </p:blipFill>
        <p:spPr>
          <a:xfrm>
            <a:off x="1926336" y="841803"/>
            <a:ext cx="8339328" cy="57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2.10 </a:t>
            </a:r>
            <a:r>
              <a:rPr lang="en-GB" sz="2400" dirty="0">
                <a:effectLst/>
                <a:latin typeface="Calibri" panose="020F0502020204030204" pitchFamily="34" charset="0"/>
              </a:rPr>
              <a:t>Key geopolitical risks to the supply of materials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chart with text and numbers&#10;&#10;Description automatically generated">
            <a:extLst>
              <a:ext uri="{FF2B5EF4-FFF2-40B4-BE49-F238E27FC236}">
                <a16:creationId xmlns:a16="http://schemas.microsoft.com/office/drawing/2014/main" id="{D8425657-0081-3F4E-4023-DDCBF0791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12696" r="8309" b="18793"/>
          <a:stretch/>
        </p:blipFill>
        <p:spPr>
          <a:xfrm>
            <a:off x="2170176" y="1137217"/>
            <a:ext cx="7851648" cy="47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2.11 </a:t>
            </a:r>
            <a:r>
              <a:rPr lang="en-GB" sz="2400" dirty="0">
                <a:effectLst/>
                <a:latin typeface="Calibri" panose="020F0502020204030204" pitchFamily="34" charset="0"/>
              </a:rPr>
              <a:t>Global incidence of export restrictions on raw materials, 2009-2020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CE4B1AFC-F3CB-7BE7-459B-0732DCB0E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8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2.12 </a:t>
            </a:r>
            <a:r>
              <a:rPr lang="en-GB" sz="2400" dirty="0">
                <a:effectLst/>
                <a:latin typeface="Calibri" panose="020F0502020204030204" pitchFamily="34" charset="0"/>
              </a:rPr>
              <a:t>Share of global exports subject to an export restriction, 2020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numbers and a black background&#10;&#10;Description automatically generated">
            <a:extLst>
              <a:ext uri="{FF2B5EF4-FFF2-40B4-BE49-F238E27FC236}">
                <a16:creationId xmlns:a16="http://schemas.microsoft.com/office/drawing/2014/main" id="{66F76644-14AF-714B-59D8-22C476EA1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5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C8DE88-311D-FC6F-EBE2-DE4E2C35DE8E}"/>
              </a:ext>
            </a:extLst>
          </p:cNvPr>
          <p:cNvSpPr txBox="1"/>
          <p:nvPr/>
        </p:nvSpPr>
        <p:spPr>
          <a:xfrm>
            <a:off x="447040" y="977037"/>
            <a:ext cx="675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effectLst/>
                <a:latin typeface="+mn-lt"/>
              </a:rPr>
              <a:t>FIGURES</a:t>
            </a:r>
            <a:endParaRPr lang="en-GB" sz="4800" dirty="0">
              <a:solidFill>
                <a:srgbClr val="E4855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516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2.13 </a:t>
            </a:r>
            <a:r>
              <a:rPr lang="en-GB" sz="2400" dirty="0">
                <a:effectLst/>
                <a:latin typeface="Calibri" panose="020F0502020204030204" pitchFamily="34" charset="0"/>
              </a:rPr>
              <a:t>International rare earth metal oxide prices, 2007-2016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colored lines&#10;&#10;Description automatically generated">
            <a:extLst>
              <a:ext uri="{FF2B5EF4-FFF2-40B4-BE49-F238E27FC236}">
                <a16:creationId xmlns:a16="http://schemas.microsoft.com/office/drawing/2014/main" id="{3A925DC8-6AA7-64F6-21BC-12EA9AD32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784464" cy="69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2.14 </a:t>
            </a:r>
            <a:r>
              <a:rPr lang="en-GB" sz="2400" dirty="0">
                <a:effectLst/>
                <a:latin typeface="Calibri" panose="020F0502020204030204" pitchFamily="34" charset="0"/>
              </a:rPr>
              <a:t>Political stability of mineral producing countries, 2020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50E9A175-1E78-F187-49CB-CE330D46D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72" y="0"/>
            <a:ext cx="9822655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2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FIGURE 2.15 </a:t>
            </a:r>
            <a:r>
              <a:rPr lang="en-GB" sz="2000" dirty="0">
                <a:effectLst/>
                <a:latin typeface="Calibri" panose="020F0502020204030204" pitchFamily="34" charset="0"/>
              </a:rPr>
              <a:t>Geographical distribution of the three types of mineral deposits targeted by deep-sea mining 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CCD3482A-0DB1-533A-C04B-F7A72CE8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8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117930" y="2496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effectLst/>
                <a:latin typeface="Calibri" panose="020F0502020204030204" pitchFamily="34" charset="0"/>
              </a:rPr>
              <a:t>FIGURE 3.1 </a:t>
            </a:r>
            <a:r>
              <a:rPr lang="en-GB" sz="1500" dirty="0">
                <a:effectLst/>
                <a:latin typeface="Calibri" panose="020F0502020204030204" pitchFamily="34" charset="0"/>
              </a:rPr>
              <a:t>Co-occurrence of water risk, conflict and food insecurity for critical  mineral mining projects located on or near indigenous or rural land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 shot of a diagram&#10;&#10;Description automatically generated">
            <a:extLst>
              <a:ext uri="{FF2B5EF4-FFF2-40B4-BE49-F238E27FC236}">
                <a16:creationId xmlns:a16="http://schemas.microsoft.com/office/drawing/2014/main" id="{F61F13A5-E869-AFD2-94D7-04C3BE08F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37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3.2 </a:t>
            </a:r>
            <a:r>
              <a:rPr lang="en-GB" sz="2400" dirty="0">
                <a:effectLst/>
                <a:latin typeface="Calibri" panose="020F0502020204030204" pitchFamily="34" charset="0"/>
              </a:rPr>
              <a:t>Number of people engaged in ASM (in millions)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9440FC4E-4AF7-7BE6-10FC-2AE6B735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3.3 </a:t>
            </a:r>
            <a:r>
              <a:rPr lang="en-GB" sz="2400" dirty="0">
                <a:effectLst/>
                <a:latin typeface="Calibri" panose="020F0502020204030204" pitchFamily="34" charset="0"/>
              </a:rPr>
              <a:t>Top 10 countries by number of people engaged in ASM (in millions)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numbers and a black background&#10;&#10;Description automatically generated">
            <a:extLst>
              <a:ext uri="{FF2B5EF4-FFF2-40B4-BE49-F238E27FC236}">
                <a16:creationId xmlns:a16="http://schemas.microsoft.com/office/drawing/2014/main" id="{791632EB-2047-DB5F-CB08-D942E2F5E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76" y="0"/>
            <a:ext cx="9808848" cy="69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2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3.4 </a:t>
            </a:r>
            <a:r>
              <a:rPr lang="en-GB" sz="2400" dirty="0">
                <a:effectLst/>
                <a:latin typeface="Calibri" panose="020F0502020204030204" pitchFamily="34" charset="0"/>
              </a:rPr>
              <a:t>Estimated volume of tailings, waste rock and ore produced in 2016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2EC246C-77D5-D5A7-FBD4-D85EDF2A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86928" cy="68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6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3.5 </a:t>
            </a:r>
            <a:r>
              <a:rPr lang="en-GB" sz="2400" dirty="0">
                <a:effectLst/>
                <a:latin typeface="Calibri" panose="020F0502020204030204" pitchFamily="34" charset="0"/>
              </a:rPr>
              <a:t>The majority of mining sites face high water risks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473B3AA9-FAF6-FB82-5AD6-9243EC329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5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FIGURE 3.6 </a:t>
            </a:r>
            <a:r>
              <a:rPr lang="en-GB" sz="2000" dirty="0">
                <a:effectLst/>
                <a:latin typeface="Calibri" panose="020F0502020204030204" pitchFamily="34" charset="0"/>
              </a:rPr>
              <a:t>Share of global mineral production and reserves held by developing countries  (excl. China), 2017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numbers and a black background&#10;&#10;Description automatically generated">
            <a:extLst>
              <a:ext uri="{FF2B5EF4-FFF2-40B4-BE49-F238E27FC236}">
                <a16:creationId xmlns:a16="http://schemas.microsoft.com/office/drawing/2014/main" id="{164DE824-7102-5B4C-4AA7-6D6C24B1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5" y="-1"/>
            <a:ext cx="9699121" cy="68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32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3.7 </a:t>
            </a:r>
            <a:r>
              <a:rPr lang="en-GB" sz="2400" dirty="0">
                <a:effectLst/>
                <a:latin typeface="Calibri" panose="020F0502020204030204" pitchFamily="34" charset="0"/>
              </a:rPr>
              <a:t>Export dependence on mining, 2018-2019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7508FB2F-08FA-BC96-6A7B-81BAB3D7E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784464" cy="69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2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1.1 </a:t>
            </a:r>
            <a:r>
              <a:rPr lang="en-GB" sz="2400" dirty="0">
                <a:effectLst/>
                <a:latin typeface="Calibri" panose="020F0502020204030204" pitchFamily="34" charset="0"/>
              </a:rPr>
              <a:t>Energy transition materials defined as critical by countries and regions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yellow lines&#10;&#10;Description automatically generated">
            <a:extLst>
              <a:ext uri="{FF2B5EF4-FFF2-40B4-BE49-F238E27FC236}">
                <a16:creationId xmlns:a16="http://schemas.microsoft.com/office/drawing/2014/main" id="{B36CE4B9-72D4-8C80-5312-F72B405F7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t="13890" r="10028" b="5737"/>
          <a:stretch/>
        </p:blipFill>
        <p:spPr>
          <a:xfrm>
            <a:off x="2108200" y="812800"/>
            <a:ext cx="7975600" cy="59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3.8 </a:t>
            </a:r>
            <a:r>
              <a:rPr lang="en-GB" sz="2400" dirty="0">
                <a:effectLst/>
                <a:latin typeface="Calibri" panose="020F0502020204030204" pitchFamily="34" charset="0"/>
              </a:rPr>
              <a:t>Estimated value of the battery mineral and electric vehicle value chain by 2025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2DDE59E-1A8E-DF8B-B2CE-693FB09C0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1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9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4.1 </a:t>
            </a:r>
            <a:r>
              <a:rPr lang="en-GB" sz="2400" dirty="0">
                <a:effectLst/>
                <a:latin typeface="Calibri" panose="020F0502020204030204" pitchFamily="34" charset="0"/>
              </a:rPr>
              <a:t>Countries that have adopted national mineral strategies, 2010 to 2023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B56C2952-FF56-EE9B-C39D-2E5754AF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711312" cy="687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4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4.2 </a:t>
            </a:r>
            <a:r>
              <a:rPr lang="en-GB" sz="2400" dirty="0">
                <a:effectLst/>
                <a:latin typeface="Calibri" panose="020F0502020204030204" pitchFamily="34" charset="0"/>
              </a:rPr>
              <a:t>The key role of minerals and metals in China’s growing trade relations with Africa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A32FF277-DDD6-9CC5-0976-5B10AEE60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5" y="0"/>
            <a:ext cx="9693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5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4.3 </a:t>
            </a:r>
            <a:r>
              <a:rPr lang="en-GB" sz="2400" dirty="0">
                <a:effectLst/>
                <a:latin typeface="Calibri" panose="020F0502020204030204" pitchFamily="34" charset="0"/>
              </a:rPr>
              <a:t>Foreign investment (USD billion) in Indonesia’s nickel production facilities, 2022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FED0863C-F981-49E6-B894-FF54F2635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4.4 </a:t>
            </a:r>
            <a:r>
              <a:rPr lang="en-GB" sz="2400" dirty="0">
                <a:effectLst/>
                <a:latin typeface="Calibri" panose="020F0502020204030204" pitchFamily="34" charset="0"/>
              </a:rPr>
              <a:t>Indonesia’s export of raw nickel and nickel products (in USD billion, 2021)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of steel and steel&#10;&#10;Description automatically generated">
            <a:extLst>
              <a:ext uri="{FF2B5EF4-FFF2-40B4-BE49-F238E27FC236}">
                <a16:creationId xmlns:a16="http://schemas.microsoft.com/office/drawing/2014/main" id="{E9EB8F8A-264D-4613-81D0-9782DAC06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FIGURE A.1 </a:t>
            </a:r>
            <a:r>
              <a:rPr lang="en-GB" sz="2000" dirty="0">
                <a:effectLst/>
                <a:latin typeface="Calibri" panose="020F0502020204030204" pitchFamily="34" charset="0"/>
              </a:rPr>
              <a:t>Risks to supplies of critical materials in the next decade as cited by IRENA survey respondents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 descr="A graph with text on it&#10;&#10;Description automatically generated">
            <a:extLst>
              <a:ext uri="{FF2B5EF4-FFF2-40B4-BE49-F238E27FC236}">
                <a16:creationId xmlns:a16="http://schemas.microsoft.com/office/drawing/2014/main" id="{BF14C0CD-6E8F-365F-FA82-F1867256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9" y="0"/>
            <a:ext cx="9738361" cy="68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0967C-DBE8-BB1C-FCE8-4BF834878F4D}"/>
              </a:ext>
            </a:extLst>
          </p:cNvPr>
          <p:cNvSpPr txBox="1"/>
          <p:nvPr/>
        </p:nvSpPr>
        <p:spPr>
          <a:xfrm>
            <a:off x="447040" y="977037"/>
            <a:ext cx="675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effectLst/>
                <a:latin typeface="+mn-lt"/>
              </a:rPr>
              <a:t>TABLES</a:t>
            </a:r>
            <a:endParaRPr lang="en-GB" sz="4800" dirty="0">
              <a:solidFill>
                <a:srgbClr val="E4855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4256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TA</a:t>
            </a:r>
            <a:r>
              <a:rPr lang="en-US" sz="2400" b="1" dirty="0">
                <a:latin typeface="Calibri" panose="020F0502020204030204" pitchFamily="34" charset="0"/>
              </a:rPr>
              <a:t>BLE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1.1 </a:t>
            </a:r>
            <a:r>
              <a:rPr lang="en-GB" sz="2400" dirty="0">
                <a:effectLst/>
                <a:latin typeface="Calibri" panose="020F0502020204030204" pitchFamily="34" charset="0"/>
              </a:rPr>
              <a:t>Selected energy-related technology applications, 2023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75EA4B0-9925-F4E0-9278-A89A853BD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9"/>
          <a:stretch/>
        </p:blipFill>
        <p:spPr>
          <a:xfrm>
            <a:off x="483515" y="320040"/>
            <a:ext cx="11224969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7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effectLst/>
                <a:latin typeface="Calibri" panose="020F0502020204030204" pitchFamily="34" charset="0"/>
              </a:rPr>
              <a:t>TA</a:t>
            </a:r>
            <a:r>
              <a:rPr lang="en-US" sz="2200" b="1" dirty="0">
                <a:latin typeface="Calibri" panose="020F0502020204030204" pitchFamily="34" charset="0"/>
              </a:rPr>
              <a:t>BLE</a:t>
            </a:r>
            <a:r>
              <a:rPr lang="en-GB" sz="2200" b="1" dirty="0">
                <a:effectLst/>
                <a:latin typeface="Calibri" panose="020F0502020204030204" pitchFamily="34" charset="0"/>
              </a:rPr>
              <a:t> 3.1 </a:t>
            </a:r>
            <a:r>
              <a:rPr lang="en-GB" sz="2200" dirty="0">
                <a:effectLst/>
                <a:latin typeface="Calibri" panose="020F0502020204030204" pitchFamily="34" charset="0"/>
              </a:rPr>
              <a:t>Selected social, environmental and governance risks associated with critical materials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F42E16D-CBB6-9377-78B6-CADF707D0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5" y="0"/>
            <a:ext cx="9796657" cy="69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3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TA</a:t>
            </a:r>
            <a:r>
              <a:rPr lang="en-US" sz="2400" b="1" dirty="0">
                <a:latin typeface="Calibri" panose="020F0502020204030204" pitchFamily="34" charset="0"/>
              </a:rPr>
              <a:t>BLE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4.1 </a:t>
            </a:r>
            <a:r>
              <a:rPr lang="en-GB" sz="2400" dirty="0">
                <a:effectLst/>
                <a:latin typeface="Calibri" panose="020F0502020204030204" pitchFamily="34" charset="0"/>
              </a:rPr>
              <a:t>Strategies to ensure a reliable and equitable critical material supply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6296276C-2DDC-922B-436C-A3EE969C7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7"/>
          <a:stretch/>
        </p:blipFill>
        <p:spPr>
          <a:xfrm>
            <a:off x="561587" y="0"/>
            <a:ext cx="11068826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1.2 </a:t>
            </a:r>
            <a:r>
              <a:rPr lang="en-GB" sz="2400" dirty="0">
                <a:effectLst/>
                <a:latin typeface="Calibri" panose="020F0502020204030204" pitchFamily="34" charset="0"/>
              </a:rPr>
              <a:t>Value of exports for selected commodities (2021)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BF652E6-55AF-1AA6-8708-211DCE5D3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t="8716" r="18455" b="6167"/>
          <a:stretch/>
        </p:blipFill>
        <p:spPr>
          <a:xfrm>
            <a:off x="2559122" y="779905"/>
            <a:ext cx="7073755" cy="59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72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TA</a:t>
            </a:r>
            <a:r>
              <a:rPr lang="en-US" sz="2400" b="1" dirty="0">
                <a:latin typeface="Calibri" panose="020F0502020204030204" pitchFamily="34" charset="0"/>
              </a:rPr>
              <a:t>BLE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4.2 </a:t>
            </a:r>
            <a:r>
              <a:rPr lang="en-GB" sz="2400" dirty="0">
                <a:effectLst/>
                <a:latin typeface="Calibri" panose="020F0502020204030204" pitchFamily="34" charset="0"/>
              </a:rPr>
              <a:t>A comparison of the critical mineral listings in China, EU and US, 2023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7ACFF51-44D1-CCE0-FA71-70D6A73B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10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TA</a:t>
            </a:r>
            <a:r>
              <a:rPr lang="en-US" sz="2400" b="1" dirty="0">
                <a:latin typeface="Calibri" panose="020F0502020204030204" pitchFamily="34" charset="0"/>
              </a:rPr>
              <a:t>BLE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A1 </a:t>
            </a:r>
            <a:r>
              <a:rPr lang="en-GB" sz="2400" dirty="0">
                <a:effectLst/>
                <a:latin typeface="Calibri" panose="020F0502020204030204" pitchFamily="34" charset="0"/>
              </a:rPr>
              <a:t>Current and projected demand and supply for critical materials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024158" y="7641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1845470-3BF0-EFEA-2E73-4452D5AA8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6" y="0"/>
            <a:ext cx="9693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15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175D3-75FF-EDC2-8A37-DF46ED7005E3}"/>
              </a:ext>
            </a:extLst>
          </p:cNvPr>
          <p:cNvSpPr txBox="1"/>
          <p:nvPr/>
        </p:nvSpPr>
        <p:spPr>
          <a:xfrm>
            <a:off x="447040" y="977037"/>
            <a:ext cx="675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solidFill>
                  <a:srgbClr val="FFFFFF"/>
                </a:solidFill>
                <a:effectLst/>
                <a:latin typeface="+mn-lt"/>
              </a:rPr>
              <a:t>Thank you!</a:t>
            </a:r>
            <a:endParaRPr lang="en-GB" sz="4800" dirty="0">
              <a:solidFill>
                <a:srgbClr val="E48550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1.3 </a:t>
            </a:r>
            <a:r>
              <a:rPr lang="en-GB" sz="2400" dirty="0">
                <a:effectLst/>
                <a:latin typeface="Calibri" panose="020F0502020204030204" pitchFamily="34" charset="0"/>
              </a:rPr>
              <a:t>Critical materials are fundamentally different from fossil fuels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close-up of several different colored labels&#10;&#10;Description automatically generated">
            <a:extLst>
              <a:ext uri="{FF2B5EF4-FFF2-40B4-BE49-F238E27FC236}">
                <a16:creationId xmlns:a16="http://schemas.microsoft.com/office/drawing/2014/main" id="{B0FCCC0F-606E-25A1-9015-DA81A9170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13951" r="14495" b="5539"/>
          <a:stretch/>
        </p:blipFill>
        <p:spPr>
          <a:xfrm>
            <a:off x="2505456" y="914863"/>
            <a:ext cx="7181088" cy="56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5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effectLst/>
                <a:latin typeface="Calibri" panose="020F0502020204030204" pitchFamily="34" charset="0"/>
              </a:rPr>
              <a:t>FIGURE 1.5 </a:t>
            </a:r>
            <a:r>
              <a:rPr lang="en-GB" sz="2000" dirty="0">
                <a:effectLst/>
                <a:latin typeface="Calibri" panose="020F0502020204030204" pitchFamily="34" charset="0"/>
              </a:rPr>
              <a:t>Assessing disparity between current supply and anticipated demand in 2030  for selected materials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7DF27764-2F3E-31BA-E590-7106F4432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12933" r="4799" b="6925"/>
          <a:stretch/>
        </p:blipFill>
        <p:spPr>
          <a:xfrm>
            <a:off x="1270000" y="762000"/>
            <a:ext cx="9626600" cy="597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1.6 </a:t>
            </a:r>
            <a:r>
              <a:rPr lang="en-GB" sz="2400" dirty="0">
                <a:effectLst/>
                <a:latin typeface="Calibri" panose="020F0502020204030204" pitchFamily="34" charset="0"/>
              </a:rPr>
              <a:t>Rapidly changing global EV battery chemistry mix between 2015 to 2022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graph of numbers and numbers&#10;&#10;Description automatically generated">
            <a:extLst>
              <a:ext uri="{FF2B5EF4-FFF2-40B4-BE49-F238E27FC236}">
                <a16:creationId xmlns:a16="http://schemas.microsoft.com/office/drawing/2014/main" id="{68E7F8AE-1D9E-F509-3201-8FDBE799A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14778" r="12969" b="7387"/>
          <a:stretch/>
        </p:blipFill>
        <p:spPr>
          <a:xfrm>
            <a:off x="2138553" y="805862"/>
            <a:ext cx="7914894" cy="58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2.1 </a:t>
            </a:r>
            <a:r>
              <a:rPr lang="en-GB" sz="2400" dirty="0">
                <a:effectLst/>
                <a:latin typeface="Calibri" panose="020F0502020204030204" pitchFamily="34" charset="0"/>
              </a:rPr>
              <a:t>Schematic representation of a mineral- or metal-dependent value chain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diagram of different types of resources&#10;&#10;Description automatically generated">
            <a:extLst>
              <a:ext uri="{FF2B5EF4-FFF2-40B4-BE49-F238E27FC236}">
                <a16:creationId xmlns:a16="http://schemas.microsoft.com/office/drawing/2014/main" id="{073DC9CB-6EF7-28E2-EE02-1AC152EFF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14011" r="6270" b="7388"/>
          <a:stretch/>
        </p:blipFill>
        <p:spPr>
          <a:xfrm>
            <a:off x="1740408" y="1002420"/>
            <a:ext cx="8711184" cy="56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92530" y="173436"/>
            <a:ext cx="11767456" cy="332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FIGURE 2.2 </a:t>
            </a:r>
            <a:r>
              <a:rPr lang="en-GB" sz="2400" dirty="0">
                <a:effectLst/>
                <a:latin typeface="Calibri" panose="020F0502020204030204" pitchFamily="34" charset="0"/>
              </a:rPr>
              <a:t>Key mining countries for select minerals 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806A-5F06-2E26-2B7A-9A9FDD454C1D}"/>
              </a:ext>
            </a:extLst>
          </p:cNvPr>
          <p:cNvSpPr txBox="1">
            <a:spLocks/>
          </p:cNvSpPr>
          <p:nvPr/>
        </p:nvSpPr>
        <p:spPr>
          <a:xfrm>
            <a:off x="7773458" y="1081659"/>
            <a:ext cx="4174067" cy="4950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US" sz="2400" b="1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E0EEEE1-5802-9F4A-647C-A041ADAB2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t="13628" r="14113" b="7387"/>
          <a:stretch/>
        </p:blipFill>
        <p:spPr>
          <a:xfrm>
            <a:off x="2314448" y="740899"/>
            <a:ext cx="7563104" cy="58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8379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ADCC053FA4744AC657464EE54EC92" ma:contentTypeVersion="16" ma:contentTypeDescription="Create a new document." ma:contentTypeScope="" ma:versionID="3d448e1e5ff1debdd4b4ad12b949e650">
  <xsd:schema xmlns:xsd="http://www.w3.org/2001/XMLSchema" xmlns:xs="http://www.w3.org/2001/XMLSchema" xmlns:p="http://schemas.microsoft.com/office/2006/metadata/properties" xmlns:ns2="6008af7c-7336-455d-908f-b3985f6b41c4" xmlns:ns3="1fadec40-f76d-4b3e-8485-fdb1afd944ef" targetNamespace="http://schemas.microsoft.com/office/2006/metadata/properties" ma:root="true" ma:fieldsID="4aadadc6abb4e947475deeede346bb0e" ns2:_="" ns3:_="">
    <xsd:import namespace="6008af7c-7336-455d-908f-b3985f6b41c4"/>
    <xsd:import namespace="1fadec40-f76d-4b3e-8485-fdb1afd944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8af7c-7336-455d-908f-b3985f6b41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5a77ea5-3d14-4585-9531-26d6f492a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dec40-f76d-4b3e-8485-fdb1afd944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0b1b9c0-81cd-4a1e-828e-26e302d9e308}" ma:internalName="TaxCatchAll" ma:showField="CatchAllData" ma:web="1fadec40-f76d-4b3e-8485-fdb1afd944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B65142-516C-41A6-AEFC-1646C12FDC4C}">
  <ds:schemaRefs>
    <ds:schemaRef ds:uri="1fadec40-f76d-4b3e-8485-fdb1afd944ef"/>
    <ds:schemaRef ds:uri="6008af7c-7336-455d-908f-b3985f6b41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AA6F0F-8699-4D26-ADE5-26CC55EA59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591</Words>
  <Application>Microsoft Macintosh PowerPoint</Application>
  <PresentationFormat>Widescreen</PresentationFormat>
  <Paragraphs>119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2_Custom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Energy Renewable Energy Congress Renewables and Fight Against Climate Change</dc:title>
  <dc:creator>Office</dc:creator>
  <cp:lastModifiedBy>Manuela Stefanides</cp:lastModifiedBy>
  <cp:revision>22</cp:revision>
  <dcterms:created xsi:type="dcterms:W3CDTF">2023-06-26T08:52:33Z</dcterms:created>
  <dcterms:modified xsi:type="dcterms:W3CDTF">2023-07-13T09:06:42Z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2023-06-26T00:00:00Z</vt:filetime>
  </property>
</Properties>
</file>