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4"/>
    <p:sldMasterId id="2147483683" r:id="rId5"/>
    <p:sldMasterId id="2147483679" r:id="rId6"/>
    <p:sldMasterId id="2147483686" r:id="rId7"/>
  </p:sldMasterIdLst>
  <p:notesMasterIdLst>
    <p:notesMasterId r:id="rId17"/>
  </p:notesMasterIdLst>
  <p:handoutMasterIdLst>
    <p:handoutMasterId r:id="rId18"/>
  </p:handoutMasterIdLst>
  <p:sldIdLst>
    <p:sldId id="1495" r:id="rId8"/>
    <p:sldId id="1500" r:id="rId9"/>
    <p:sldId id="1505" r:id="rId10"/>
    <p:sldId id="1506" r:id="rId11"/>
    <p:sldId id="1502" r:id="rId12"/>
    <p:sldId id="1508" r:id="rId13"/>
    <p:sldId id="1507" r:id="rId14"/>
    <p:sldId id="1503" r:id="rId15"/>
    <p:sldId id="1498" r:id="rId16"/>
  </p:sldIdLst>
  <p:sldSz cx="12192000" cy="68580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91472F6-CE12-4DEC-A1AA-44848FB77089}">
          <p14:sldIdLst>
            <p14:sldId id="1495"/>
            <p14:sldId id="1500"/>
            <p14:sldId id="1505"/>
            <p14:sldId id="1506"/>
            <p14:sldId id="1502"/>
            <p14:sldId id="1508"/>
            <p14:sldId id="1507"/>
          </p14:sldIdLst>
        </p14:section>
        <p14:section name="Chp3" id="{AAAC2471-7F39-4439-8965-CF5A145C26D2}">
          <p14:sldIdLst>
            <p14:sldId id="1503"/>
          </p14:sldIdLst>
        </p14:section>
        <p14:section name="other" id="{5B623FEC-C387-4072-A58E-40CB9C8C9C81}">
          <p14:sldIdLst>
            <p14:sldId id="1498"/>
          </p14:sldIdLst>
        </p14:section>
      </p14:sectionLst>
    </p:ext>
    <p:ext uri="{EFAFB233-063F-42B5-8137-9DF3F51BA10A}">
      <p15:sldGuideLst xmlns:p15="http://schemas.microsoft.com/office/powerpoint/2012/main">
        <p15:guide id="13" pos="240">
          <p15:clr>
            <a:srgbClr val="A4A3A4"/>
          </p15:clr>
        </p15:guide>
        <p15:guide id="15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gMTlcSv3S65ZuFolztcE9iK85I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A15577-0F02-5BB3-E93A-2BFCEE95B6FA}" name="Ricardo Gorini" initials="RG" userId="S::RGorini@irena.org::3f3c3aa2-bbc7-4512-83f1-bafcbb1bd116" providerId="AD"/>
  <p188:author id="{EA33D0C3-2AE7-695C-0251-FD4235920140}" name="Ute Collier" initials="UC" userId="S::ucollier@irena.org::0a7fb277-78fa-4807-8854-a3c6c2a95a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Press" initials="ESP" lastIdx="17" clrIdx="0">
    <p:extLst>
      <p:ext uri="{19B8F6BF-5375-455C-9EA6-DF929625EA0E}">
        <p15:presenceInfo xmlns:p15="http://schemas.microsoft.com/office/powerpoint/2012/main" userId="Elizabeth Press" providerId="None"/>
      </p:ext>
    </p:extLst>
  </p:cmAuthor>
  <p:cmAuthor id="2" name="Manuela Stefanides" initials="MS" lastIdx="9" clrIdx="1">
    <p:extLst>
      <p:ext uri="{19B8F6BF-5375-455C-9EA6-DF929625EA0E}">
        <p15:presenceInfo xmlns:p15="http://schemas.microsoft.com/office/powerpoint/2012/main" userId="Manuela Stefanides" providerId="None"/>
      </p:ext>
    </p:extLst>
  </p:cmAuthor>
  <p:cmAuthor id="3" name="Claire Kiss" initials="CK" lastIdx="2" clrIdx="2">
    <p:extLst>
      <p:ext uri="{19B8F6BF-5375-455C-9EA6-DF929625EA0E}">
        <p15:presenceInfo xmlns:p15="http://schemas.microsoft.com/office/powerpoint/2012/main" userId="Claire Kiss" providerId="None"/>
      </p:ext>
    </p:extLst>
  </p:cmAuthor>
  <p:cmAuthor id="4" name="ODG" initials="ODG" lastIdx="1" clrIdx="3">
    <p:extLst>
      <p:ext uri="{19B8F6BF-5375-455C-9EA6-DF929625EA0E}">
        <p15:presenceInfo xmlns:p15="http://schemas.microsoft.com/office/powerpoint/2012/main" userId="ODG" providerId="None"/>
      </p:ext>
    </p:extLst>
  </p:cmAuthor>
  <p:cmAuthor id="5" name="Ricardo Gorini" initials="RG" lastIdx="12" clrIdx="4">
    <p:extLst>
      <p:ext uri="{19B8F6BF-5375-455C-9EA6-DF929625EA0E}">
        <p15:presenceInfo xmlns:p15="http://schemas.microsoft.com/office/powerpoint/2012/main" userId="Ricardo Gorini" providerId="None"/>
      </p:ext>
    </p:extLst>
  </p:cmAuthor>
  <p:cmAuthor id="6" name="Rodrigo Leme" initials="RL" lastIdx="4" clrIdx="5">
    <p:extLst>
      <p:ext uri="{19B8F6BF-5375-455C-9EA6-DF929625EA0E}">
        <p15:presenceInfo xmlns:p15="http://schemas.microsoft.com/office/powerpoint/2012/main" userId="S-1-5-21-653272589-3936800030-4198134656-3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B0D"/>
    <a:srgbClr val="044157"/>
    <a:srgbClr val="BED74C"/>
    <a:srgbClr val="0872A6"/>
    <a:srgbClr val="52C7B5"/>
    <a:srgbClr val="00B0F0"/>
    <a:srgbClr val="009EE3"/>
    <a:srgbClr val="3DA5D0"/>
    <a:srgbClr val="0F465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AF249-6775-437E-917E-FB679B745441}" v="99" dt="2024-03-18T07:48:21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4620"/>
  </p:normalViewPr>
  <p:slideViewPr>
    <p:cSldViewPr snapToGrid="0">
      <p:cViewPr varScale="1">
        <p:scale>
          <a:sx n="81" d="100"/>
          <a:sy n="81" d="100"/>
        </p:scale>
        <p:origin x="216" y="560"/>
      </p:cViewPr>
      <p:guideLst>
        <p:guide pos="2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49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48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A1B828-1202-E74D-9371-AAE0BE771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E91F0-C960-CE4D-B8A0-AEAE76E7D8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A9BD3-CFE6-504F-8273-6B03D84AC556}" type="datetimeFigureOut">
              <a:rPr lang="en-AE" smtClean="0"/>
              <a:t>19/03/2024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2116F-852D-6E42-80B1-3CCAD6574D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6711-DF9D-8D46-9E26-654F58A1E6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4020-3496-4C41-B33A-25C242A1764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3689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46058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444" y="2"/>
            <a:ext cx="2947144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29" y="4715270"/>
            <a:ext cx="5436618" cy="446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444" y="9428221"/>
            <a:ext cx="2947144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9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[Figure to be updated]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i="1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most recent data highlights that 2023 set a new benchmark in renewable power deployment, adding 473 GW to the global energy mix, with solar accounting for 73 percent of the growth.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New capacity was concentrated in China, the European Union, and the United States, collectively accounting for 83 per cent of additions. China reached a new milestone with 85% new capacity originating from renewable sources, driven by the decreasing costs of utility-scale solar and wind power, now competitive against coal and gas power generation. 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Policies, together with geopolitical developments and falling costs, have been the critical catalysts in driving the rapid growth of renewable energy in the world's fastest-expanding markets. 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 instance, the European Union (EU) has experienced an extraordinary surge in renewable energy deployment, driven by enhanced policy focus, heightened energy security concerns, and the increasing cost-competitiveness of renewables compared to fossil fuel alternatives. This has led to a 37% increase in solar PV capacity since 2022, adding 56 GW, and an addition of 17 GW in wind power compared to the previous year.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4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94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sz="1800" i="1">
                <a:solidFill>
                  <a:srgbClr val="C00000"/>
                </a:solidFill>
              </a:rPr>
              <a:t>[Figure to be re-designed]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sz="1800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The energy transition progress is inadequate and its trajectory is markedly off course.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IRENA’s WETO 1.5°C Scenario shows that a systemic, comprehensive transformation of the energy system is required across all sectors. </a:t>
            </a:r>
            <a:r>
              <a:rPr lang="en-US" sz="1800" kern="100">
                <a:solidFill>
                  <a:srgbClr val="0D0D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The latest data shows inadequate progress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especially those needed for a tripling of renewables power capacity by 2030 such as development of electric vehicles, </a:t>
            </a:r>
            <a:r>
              <a:rPr lang="en-US" sz="1800" kern="10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electrolyser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capacities, scale up of investments in power grids and flexibility as well as renewable energy jobs.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  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Achieving the tripling target is far from assured as an additional 7.2 TW of renewable power would need to be deployed to reach the required 11 TW by 2030. </a:t>
            </a:r>
            <a:r>
              <a:rPr lang="en-US" sz="1800" b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Global data indicates positive trends in renewable energy expansion and the record annual deployment of 473 GW in 2023 is timely. However, current projections for the coming 7 years suggest we will miss the tripling target without urgent policy interventions.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Progress in electrification of transport in 2023 is falling short of the required pace.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According to IRENA's WETO 1.5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°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 Scenario, the electrification rate in the global transport sector would rise to almost 7% by 2030. Road transport emerges as the subsector with the highest potential for electrification. </a:t>
            </a:r>
            <a:endParaRPr lang="en-US" sz="1800" b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Heat pump sales, essential for </a:t>
            </a:r>
            <a:r>
              <a:rPr lang="en-US" sz="1800" b="1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decarbonisation</a:t>
            </a: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the heat sector, are showing signs of slow down.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Achieving tripled commitments in renewable power capacity by 2030 also requires a parallel commitment to significantly increase electricity storage.  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2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sz="1800" i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[Figure to be updated]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sz="1800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 systemic energy transition is necessary to overcome structural barriers impeding progress. 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Key enablers include the establishment of supporting infrastructure, robust policy frameworks, and the development of institutional and human capacities, backed by scaled-up financing and strong international cooperation. </a:t>
            </a:r>
            <a:r>
              <a:rPr lang="en-US" sz="1800" kern="10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Realising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the tripling pledge hinges on creating the conditions conducive to accelerated progress as numerous obstacles persist, particularly in the realms of physical infrastructure, policies and regulations, and skills development.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addition, tripling renewables globally requires a massive scaling up of financing and strong international collaboration.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Scaling up finance for developing countries is a key priority.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Despite the significant potential environmental and socioeconomic benefits that the energy transition can bring for emerging market and developing economies (EMDEs), they have received disproportionately low levels of investment. 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defined and classified by the International Monetary Fund.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Structural changes, notably a reform of multilateral finance mechanisms, are essential to effectively support energy transition efforts and local value creation in developing countries.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1800" b="1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Countries that are considering expanding fossil fuel production or its industrial value must weigh the risks of this strategy in the face of global shifts towards renewable energy sources.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18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b="1"/>
              <a:t>Policymakers play a crucial role in supporting the shift to renewable energy by adapting market structures, reducing fossil fuel subsidies and establishing effective carbon pricing mechanisms.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4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sz="1800" i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[Figure to be updated]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sz="1800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 systemic energy transition is necessary to overcome structural barriers impeding progress. 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Key enablers include the establishment of supporting infrastructure, robust policy frameworks, and the development of institutional and human capacities, backed by scaled-up financing and strong international cooperation. </a:t>
            </a:r>
            <a:r>
              <a:rPr lang="en-US" sz="1800" kern="10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Realising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the tripling pledge hinges on creating the conditions conducive to accelerated progress as numerous obstacles persist, particularly in the realms of physical infrastructure, policies and regulations, and skills development.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addition, tripling renewables globally requires a massive scaling up of financing and strong international collaboration.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Scaling up finance for developing countries is a key priority.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Despite the significant potential environmental and socioeconomic benefits that the energy transition can bring for emerging market and developing economies (EMDEs), they have received disproportionately low levels of investment. 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defined and classified by the International Monetary Fund.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Structural changes, notably a reform of multilateral finance mechanisms, are essential to effectively support energy transition efforts and local value creation in developing countries.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1800" b="1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Countries that are considering expanding fossil fuel production or its industrial value must weigh the risks of this strategy in the face of global shifts towards renewable energy sources.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18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b="1"/>
              <a:t>Policymakers play a crucial role in supporting the shift to renewable energy by adapting market structures, reducing fossil fuel subsidies and establishing effective carbon pricing mechanisms.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0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85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627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85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473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5882EA-353D-B54D-8305-8E84B8C20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892" y="1041854"/>
            <a:ext cx="10907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331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3B48-B822-3F4C-8B3E-0DAD44106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9EBC-5703-434D-8746-E1460F8BD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0114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1FC5-7141-0141-AC92-2DE7B4D4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94" y="10507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D412D-7F61-3E43-80F9-2AC6AECBC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594" y="187465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8B71B-0D91-AB46-8B69-D6797E021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006" y="105073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4553F-A809-DB41-A90B-FC0B28205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006" y="187465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408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192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emf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9E2414-BACA-785F-E197-641D8C8BBA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41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435729-BB52-2EB1-27E6-C7A22490DE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0815" y="468587"/>
            <a:ext cx="30099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3B1B1-77F4-9C75-B838-CE3B76A607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09800" y="1699174"/>
            <a:ext cx="7772400" cy="1437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FFAF5-5F8D-B173-9CF0-34A79CA06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1840" b="13735"/>
          <a:stretch/>
        </p:blipFill>
        <p:spPr>
          <a:xfrm>
            <a:off x="8016169" y="4572000"/>
            <a:ext cx="41758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9E2414-BACA-785F-E197-641D8C8BBA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41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13FD5-6470-4009-CAB5-45F1D60A1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1840" b="13735"/>
          <a:stretch/>
        </p:blipFill>
        <p:spPr>
          <a:xfrm>
            <a:off x="8016169" y="4572000"/>
            <a:ext cx="4175832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7A99C-1D46-F09B-DF1D-B67A49089F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40815" y="468587"/>
            <a:ext cx="3009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05;p42">
            <a:extLst>
              <a:ext uri="{FF2B5EF4-FFF2-40B4-BE49-F238E27FC236}">
                <a16:creationId xmlns:a16="http://schemas.microsoft.com/office/drawing/2014/main" id="{74B72E8C-A9CA-334E-8DAD-B107BF81B3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44667" y="6478863"/>
            <a:ext cx="805064" cy="203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DED035-8839-AD4A-AF8B-4DB818167E2D}"/>
              </a:ext>
            </a:extLst>
          </p:cNvPr>
          <p:cNvCxnSpPr>
            <a:cxnSpLocks/>
          </p:cNvCxnSpPr>
          <p:nvPr/>
        </p:nvCxnSpPr>
        <p:spPr>
          <a:xfrm>
            <a:off x="192505" y="628808"/>
            <a:ext cx="11725175" cy="0"/>
          </a:xfrm>
          <a:prstGeom prst="line">
            <a:avLst/>
          </a:prstGeom>
          <a:ln w="38100">
            <a:solidFill>
              <a:srgbClr val="044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868102E-3908-B81F-6F76-5CDA21697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50757"/>
          <a:stretch/>
        </p:blipFill>
        <p:spPr>
          <a:xfrm>
            <a:off x="11172815" y="140335"/>
            <a:ext cx="859899" cy="9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9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872A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75806-81BC-7461-A141-76F57A8DF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t="4705" r="69142" b="28897"/>
          <a:stretch/>
        </p:blipFill>
        <p:spPr>
          <a:xfrm>
            <a:off x="10730341" y="5098472"/>
            <a:ext cx="1461659" cy="17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872A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cid:image003.png@01DA7928.5F82799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946BAD-6B45-4C42-BB4F-4649B2E96120}"/>
              </a:ext>
            </a:extLst>
          </p:cNvPr>
          <p:cNvSpPr/>
          <p:nvPr/>
        </p:nvSpPr>
        <p:spPr>
          <a:xfrm>
            <a:off x="277761" y="6223000"/>
            <a:ext cx="3097161" cy="6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BETD24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• March 2024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0800D-4488-634A-9A53-5912434139B7}"/>
              </a:ext>
            </a:extLst>
          </p:cNvPr>
          <p:cNvSpPr txBox="1"/>
          <p:nvPr/>
        </p:nvSpPr>
        <p:spPr>
          <a:xfrm>
            <a:off x="0" y="369470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Francesco La Camera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Director-General</a:t>
            </a:r>
          </a:p>
        </p:txBody>
      </p:sp>
    </p:spTree>
    <p:extLst>
      <p:ext uri="{BB962C8B-B14F-4D97-AF65-F5344CB8AC3E}">
        <p14:creationId xmlns:p14="http://schemas.microsoft.com/office/powerpoint/2010/main" val="96786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219456" y="189765"/>
            <a:ext cx="11523367" cy="5080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b="1" dirty="0">
                <a:solidFill>
                  <a:srgbClr val="044157"/>
                </a:solidFill>
                <a:latin typeface="Calibri"/>
                <a:ea typeface="Calibri"/>
                <a:cs typeface="Calibri"/>
              </a:rPr>
              <a:t>2023 set a new benchmark in renewable power deployment</a:t>
            </a:r>
            <a:endParaRPr lang="en-GB" sz="2400" b="1" dirty="0">
              <a:solidFill>
                <a:srgbClr val="044157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75;p6">
            <a:extLst>
              <a:ext uri="{FF2B5EF4-FFF2-40B4-BE49-F238E27FC236}">
                <a16:creationId xmlns:a16="http://schemas.microsoft.com/office/drawing/2014/main" id="{59AB3771-FE09-734D-B710-D62BC7D9A3F6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1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graph of power consumption&#10;&#10;Description automatically generated with medium confidence">
            <a:extLst>
              <a:ext uri="{FF2B5EF4-FFF2-40B4-BE49-F238E27FC236}">
                <a16:creationId xmlns:a16="http://schemas.microsoft.com/office/drawing/2014/main" id="{C9F97D9B-6186-AB5E-F361-924DA4CF7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30"/>
          <a:stretch/>
        </p:blipFill>
        <p:spPr>
          <a:xfrm>
            <a:off x="1923393" y="787917"/>
            <a:ext cx="8562964" cy="58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power generation graph&#10;&#10;Description automatically generated">
            <a:extLst>
              <a:ext uri="{FF2B5EF4-FFF2-40B4-BE49-F238E27FC236}">
                <a16:creationId xmlns:a16="http://schemas.microsoft.com/office/drawing/2014/main" id="{2E962A7B-F08D-C924-3455-B91020362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4383" b="18454"/>
          <a:stretch/>
        </p:blipFill>
        <p:spPr>
          <a:xfrm>
            <a:off x="973393" y="1069657"/>
            <a:ext cx="9679215" cy="4961179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12966-CFF0-5E58-5942-E5637F030AA7}"/>
              </a:ext>
            </a:extLst>
          </p:cNvPr>
          <p:cNvSpPr txBox="1">
            <a:spLocks/>
          </p:cNvSpPr>
          <p:nvPr/>
        </p:nvSpPr>
        <p:spPr>
          <a:xfrm>
            <a:off x="105156" y="208883"/>
            <a:ext cx="12086844" cy="5080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b="1" dirty="0">
                <a:solidFill>
                  <a:srgbClr val="044157"/>
                </a:solidFill>
                <a:latin typeface="Calibri"/>
                <a:ea typeface="Calibri"/>
                <a:cs typeface="Calibri"/>
              </a:rPr>
              <a:t>Annual renewable power capacity additions are off track</a:t>
            </a:r>
          </a:p>
        </p:txBody>
      </p:sp>
      <p:sp>
        <p:nvSpPr>
          <p:cNvPr id="2" name="Google Shape;175;p6">
            <a:extLst>
              <a:ext uri="{FF2B5EF4-FFF2-40B4-BE49-F238E27FC236}">
                <a16:creationId xmlns:a16="http://schemas.microsoft.com/office/drawing/2014/main" id="{3EF143DA-0821-E290-4023-CB2AE4A473E3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1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4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A0BBB-53BE-3D52-63CA-F9D149836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3" y="1074979"/>
            <a:ext cx="10687873" cy="5073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DA95B-9BCD-B01E-9F39-BD7F8E571630}"/>
              </a:ext>
            </a:extLst>
          </p:cNvPr>
          <p:cNvSpPr txBox="1"/>
          <p:nvPr/>
        </p:nvSpPr>
        <p:spPr>
          <a:xfrm>
            <a:off x="390293" y="169967"/>
            <a:ext cx="1352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COP28 outcomes: Transitioning away from fossil fuels</a:t>
            </a:r>
          </a:p>
        </p:txBody>
      </p:sp>
    </p:spTree>
    <p:extLst>
      <p:ext uri="{BB962C8B-B14F-4D97-AF65-F5344CB8AC3E}">
        <p14:creationId xmlns:p14="http://schemas.microsoft.com/office/powerpoint/2010/main" val="251947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140364" y="189765"/>
            <a:ext cx="11564359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b="1">
                <a:solidFill>
                  <a:srgbClr val="04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Despite some progress, the tripling renewable power capacity by 2030 is still off track</a:t>
            </a:r>
          </a:p>
        </p:txBody>
      </p:sp>
      <p:sp>
        <p:nvSpPr>
          <p:cNvPr id="8" name="Google Shape;175;p6">
            <a:extLst>
              <a:ext uri="{FF2B5EF4-FFF2-40B4-BE49-F238E27FC236}">
                <a16:creationId xmlns:a16="http://schemas.microsoft.com/office/drawing/2014/main" id="{59AB3771-FE09-734D-B710-D62BC7D9A3F6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1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hart of energy efficiency&#10;&#10;Description automatically generated with medium confidence">
            <a:extLst>
              <a:ext uri="{FF2B5EF4-FFF2-40B4-BE49-F238E27FC236}">
                <a16:creationId xmlns:a16="http://schemas.microsoft.com/office/drawing/2014/main" id="{BAAD1DED-1CA9-51CE-605F-D2A54F27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212" y="717393"/>
            <a:ext cx="6596821" cy="59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105156" y="208883"/>
            <a:ext cx="12086844" cy="5080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b="1" dirty="0">
                <a:solidFill>
                  <a:srgbClr val="044157"/>
                </a:solidFill>
                <a:latin typeface="Calibri"/>
                <a:ea typeface="Calibri"/>
                <a:cs typeface="Calibri"/>
              </a:rPr>
              <a:t>Systemic changes needed to overcome structural barriers impeding progress</a:t>
            </a:r>
          </a:p>
        </p:txBody>
      </p:sp>
      <p:sp>
        <p:nvSpPr>
          <p:cNvPr id="8" name="Google Shape;175;p6">
            <a:extLst>
              <a:ext uri="{FF2B5EF4-FFF2-40B4-BE49-F238E27FC236}">
                <a16:creationId xmlns:a16="http://schemas.microsoft.com/office/drawing/2014/main" id="{59AB3771-FE09-734D-B710-D62BC7D9A3F6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1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diagram of a circular diagram&#10;&#10;Description automatically generated">
            <a:extLst>
              <a:ext uri="{FF2B5EF4-FFF2-40B4-BE49-F238E27FC236}">
                <a16:creationId xmlns:a16="http://schemas.microsoft.com/office/drawing/2014/main" id="{B6EED641-8FA2-ACFA-7E08-F45B10D68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3" t="15616" r="21197" b="9166"/>
          <a:stretch/>
        </p:blipFill>
        <p:spPr>
          <a:xfrm>
            <a:off x="3159685" y="742398"/>
            <a:ext cx="5872630" cy="58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6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105156" y="208883"/>
            <a:ext cx="12086844" cy="5080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b="1" dirty="0">
                <a:solidFill>
                  <a:srgbClr val="044157"/>
                </a:solidFill>
                <a:latin typeface="Calibri"/>
                <a:ea typeface="Calibri"/>
                <a:cs typeface="Calibri"/>
              </a:rPr>
              <a:t>COP28 outcomes: Transitioning away from fossil fuels</a:t>
            </a:r>
          </a:p>
        </p:txBody>
      </p:sp>
      <p:sp>
        <p:nvSpPr>
          <p:cNvPr id="8" name="Google Shape;175;p6">
            <a:extLst>
              <a:ext uri="{FF2B5EF4-FFF2-40B4-BE49-F238E27FC236}">
                <a16:creationId xmlns:a16="http://schemas.microsoft.com/office/drawing/2014/main" id="{59AB3771-FE09-734D-B710-D62BC7D9A3F6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1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8E8C29-FA7E-0C8E-600B-94C1ABB7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474224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E"/>
          </a:p>
        </p:txBody>
      </p:sp>
      <p:pic>
        <p:nvPicPr>
          <p:cNvPr id="1025" name="x_Graphic 24">
            <a:extLst>
              <a:ext uri="{FF2B5EF4-FFF2-40B4-BE49-F238E27FC236}">
                <a16:creationId xmlns:a16="http://schemas.microsoft.com/office/drawing/2014/main" id="{F7AFCE6F-97A7-F695-E216-E6D98A901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t="15373" r="6459" b="15152"/>
          <a:stretch>
            <a:fillRect/>
          </a:stretch>
        </p:blipFill>
        <p:spPr bwMode="auto">
          <a:xfrm>
            <a:off x="381000" y="1178080"/>
            <a:ext cx="11528124" cy="49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9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B8A7B-2EB4-1BB6-2EC0-6A7E099567C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71245" y="1052972"/>
            <a:ext cx="7220755" cy="104444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SCAN</a:t>
            </a:r>
          </a:p>
          <a:p>
            <a:pPr marL="0" indent="0" algn="ctr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TO GET THE BRIEF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150FFA-543C-B66C-9F07-F74EB130247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39459" y="218942"/>
            <a:ext cx="4404398" cy="6452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BA306-920C-3136-4224-72B33FFEC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466" y="2444716"/>
            <a:ext cx="3360312" cy="33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DA146-C72B-134A-9454-48A792668ADC}"/>
              </a:ext>
            </a:extLst>
          </p:cNvPr>
          <p:cNvSpPr txBox="1"/>
          <p:nvPr/>
        </p:nvSpPr>
        <p:spPr>
          <a:xfrm>
            <a:off x="0" y="262536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Thank you!</a:t>
            </a:r>
            <a:endParaRPr lang="en-US" sz="540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582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f1dac6-82fa-4012-83fc-98f8b2b87914">
      <UserInfo>
        <DisplayName>Francis Field</DisplayName>
        <AccountId>70</AccountId>
        <AccountType/>
      </UserInfo>
      <UserInfo>
        <DisplayName>Ute Collier</DisplayName>
        <AccountId>26</AccountId>
        <AccountType/>
      </UserInfo>
      <UserInfo>
        <DisplayName>Nicole Bockstaller</DisplayName>
        <AccountId>75</AccountId>
        <AccountType/>
      </UserInfo>
      <UserInfo>
        <DisplayName>Ricardo Gorini</DisplayName>
        <AccountId>27</AccountId>
        <AccountType/>
      </UserInfo>
      <UserInfo>
        <DisplayName>Mengzhu Xiao</DisplayName>
        <AccountId>20</AccountId>
        <AccountType/>
      </UserInfo>
      <UserInfo>
        <DisplayName>Daria Gazzola</DisplayName>
        <AccountId>76</AccountId>
        <AccountType/>
      </UserInfo>
      <UserInfo>
        <DisplayName>Manuela Stefanides</DisplayName>
        <AccountId>80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56CDCEE686343A1A4EB5C7A1E0A02" ma:contentTypeVersion="6" ma:contentTypeDescription="Create a new document." ma:contentTypeScope="" ma:versionID="237fe467b2a7ef65a0a26b10a57121b8">
  <xsd:schema xmlns:xsd="http://www.w3.org/2001/XMLSchema" xmlns:xs="http://www.w3.org/2001/XMLSchema" xmlns:p="http://schemas.microsoft.com/office/2006/metadata/properties" xmlns:ns2="ac2353d8-0017-4eec-b352-ccd587cd203d" xmlns:ns3="18f1dac6-82fa-4012-83fc-98f8b2b87914" targetNamespace="http://schemas.microsoft.com/office/2006/metadata/properties" ma:root="true" ma:fieldsID="ee6330e9079a14ee126b971b5e06d59d" ns2:_="" ns3:_="">
    <xsd:import namespace="ac2353d8-0017-4eec-b352-ccd587cd203d"/>
    <xsd:import namespace="18f1dac6-82fa-4012-83fc-98f8b2b879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353d8-0017-4eec-b352-ccd587cd2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1dac6-82fa-4012-83fc-98f8b2b8791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E7ECFD-FD58-4163-933F-A0B9EE95A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B75CE-493A-46EC-BAAE-5C782792C706}">
  <ds:schemaRefs>
    <ds:schemaRef ds:uri="05790ba7-2bc3-45de-a608-ddaaceb98e55"/>
    <ds:schemaRef ds:uri="18f1dac6-82fa-4012-83fc-98f8b2b87914"/>
    <ds:schemaRef ds:uri="9260596d-bbc9-4eeb-8dd0-540fee777f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41C705-7487-451B-B542-856F3DACDFDF}">
  <ds:schemaRefs>
    <ds:schemaRef ds:uri="18f1dac6-82fa-4012-83fc-98f8b2b87914"/>
    <ds:schemaRef ds:uri="ac2353d8-0017-4eec-b352-ccd587cd20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1025</Words>
  <Application>Microsoft Macintosh PowerPoint</Application>
  <PresentationFormat>Widescreen</PresentationFormat>
  <Paragraphs>50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1_Custom Design</vt:lpstr>
      <vt:lpstr>3_Custom Design</vt:lpstr>
      <vt:lpstr>2_Custom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Energy Renewable Energy Congress Renewables and Fight Against Climate Change</dc:title>
  <dc:creator>Office</dc:creator>
  <cp:lastModifiedBy>Manuela Stefanides</cp:lastModifiedBy>
  <cp:revision>11</cp:revision>
  <cp:lastPrinted>2020-03-01T06:30:57Z</cp:lastPrinted>
  <dcterms:created xsi:type="dcterms:W3CDTF">2014-05-21T09:20:58Z</dcterms:created>
  <dcterms:modified xsi:type="dcterms:W3CDTF">2024-03-19T05:47:59Z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0x010100C3856CDCEE686343A1A4EB5C7A1E0A02</vt:lpwstr>
  </property>
</Properties>
</file>