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83" r:id="rId4"/>
    <p:sldMasterId id="2147483679" r:id="rId5"/>
  </p:sldMasterIdLst>
  <p:notesMasterIdLst>
    <p:notesMasterId r:id="rId15"/>
  </p:notesMasterIdLst>
  <p:handoutMasterIdLst>
    <p:handoutMasterId r:id="rId16"/>
  </p:handoutMasterIdLst>
  <p:sldIdLst>
    <p:sldId id="1495" r:id="rId6"/>
    <p:sldId id="2612" r:id="rId7"/>
    <p:sldId id="1509" r:id="rId8"/>
    <p:sldId id="1500" r:id="rId9"/>
    <p:sldId id="1512" r:id="rId10"/>
    <p:sldId id="1514" r:id="rId11"/>
    <p:sldId id="1513" r:id="rId12"/>
    <p:sldId id="1510" r:id="rId13"/>
    <p:sldId id="1503" r:id="rId14"/>
  </p:sldIdLst>
  <p:sldSz cx="12192000" cy="6858000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391472F6-CE12-4DEC-A1AA-44848FB77089}">
          <p14:sldIdLst>
            <p14:sldId id="1495"/>
            <p14:sldId id="2612"/>
            <p14:sldId id="1509"/>
            <p14:sldId id="1500"/>
            <p14:sldId id="1512"/>
            <p14:sldId id="1514"/>
            <p14:sldId id="1513"/>
            <p14:sldId id="1510"/>
            <p14:sldId id="1503"/>
          </p14:sldIdLst>
        </p14:section>
      </p14:sectionLst>
    </p:ext>
    <p:ext uri="{EFAFB233-063F-42B5-8137-9DF3F51BA10A}">
      <p15:sldGuideLst xmlns:p15="http://schemas.microsoft.com/office/powerpoint/2012/main">
        <p15:guide id="13" pos="240">
          <p15:clr>
            <a:srgbClr val="A4A3A4"/>
          </p15:clr>
        </p15:guide>
        <p15:guide id="14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  <p:ext uri="http://customooxmlschemas.google.com/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xmlns="" r:id="rId48" roundtripDataSignature="AMtx7mgMTlcSv3S65ZuFolztcE9iK85IR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7011823-37D8-C4E6-7559-C0FE1129C03E}" name="Faran Rana" initials="FR" userId="S::FRana@irena.org::782d75df-239f-40f4-9f64-8f34cc527908" providerId="AD"/>
  <p188:author id="{C67D1E54-0BC3-65EC-4FCB-D6E04A90E5E4}" name="Mengzhu Xiao" initials="MX" userId="S::MXiao@irena.org::4c8e9ddb-41ad-404f-8b05-d61e7f1af880" providerId="AD"/>
  <p188:author id="{74206959-6764-B28D-3787-AEADBA3A839E}" name="Francis Field" initials="FF" userId="S::ffield@irena.org::e5eeb361-ace1-473c-9798-c53166b5d377" providerId="AD"/>
  <p188:author id="{B1A15577-0F02-5BB3-E93A-2BFCEE95B6FA}" name="Ricardo Gorini" initials="RG" userId="S::RGorini@irena.org::3f3c3aa2-bbc7-4512-83f1-bafcbb1bd116" providerId="AD"/>
  <p188:author id="{99391EB4-1E61-0CFD-699A-6B4A0C498A34}" name="Ricardo Gorini" initials="RG" userId="S::rgorini@irena.org::3f3c3aa2-bbc7-4512-83f1-bafcbb1bd116" providerId="AD"/>
  <p188:author id="{9A700DB7-95B2-BDC7-7774-F20B93810736}" name="Manuela Stefanides" initials="MS" userId="S::mstefanides@irena.org::b9213705-5acb-4cac-977e-119f15c817dc" providerId="AD"/>
  <p188:author id="{EA33D0C3-2AE7-695C-0251-FD4235920140}" name="Ute Collier" initials="UC" userId="S::ucollier@irena.org::0a7fb277-78fa-4807-8854-a3c6c2a95a31" providerId="AD"/>
  <p188:author id="{D26E8CC5-2A89-AC89-B475-7D55867F4B0D}" name="Manuela Stefanides" initials="" userId="S::MStefanides@irena.org::b9213705-5acb-4cac-977e-119f15c817dc" providerId="AD"/>
  <p188:author id="{171157CB-CE2F-14B4-227E-4449D1AEB483}" name="Negar Fayazi" initials="NF" userId="S::NFayazi@irena.org::24f89880-b25d-472e-8271-270a3fd0e01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izabeth Press" initials="ESP" lastIdx="17" clrIdx="0">
    <p:extLst>
      <p:ext uri="{19B8F6BF-5375-455C-9EA6-DF929625EA0E}">
        <p15:presenceInfo xmlns:p15="http://schemas.microsoft.com/office/powerpoint/2012/main" userId="Elizabeth Press" providerId="None"/>
      </p:ext>
    </p:extLst>
  </p:cmAuthor>
  <p:cmAuthor id="2" name="Manuela Stefanides" initials="MS" lastIdx="9" clrIdx="1">
    <p:extLst>
      <p:ext uri="{19B8F6BF-5375-455C-9EA6-DF929625EA0E}">
        <p15:presenceInfo xmlns:p15="http://schemas.microsoft.com/office/powerpoint/2012/main" userId="Manuela Stefanides" providerId="None"/>
      </p:ext>
    </p:extLst>
  </p:cmAuthor>
  <p:cmAuthor id="3" name="Claire Kiss" initials="CK" lastIdx="2" clrIdx="2">
    <p:extLst>
      <p:ext uri="{19B8F6BF-5375-455C-9EA6-DF929625EA0E}">
        <p15:presenceInfo xmlns:p15="http://schemas.microsoft.com/office/powerpoint/2012/main" userId="Claire Kiss" providerId="None"/>
      </p:ext>
    </p:extLst>
  </p:cmAuthor>
  <p:cmAuthor id="4" name="ODG" initials="ODG" lastIdx="1" clrIdx="3">
    <p:extLst>
      <p:ext uri="{19B8F6BF-5375-455C-9EA6-DF929625EA0E}">
        <p15:presenceInfo xmlns:p15="http://schemas.microsoft.com/office/powerpoint/2012/main" userId="ODG" providerId="None"/>
      </p:ext>
    </p:extLst>
  </p:cmAuthor>
  <p:cmAuthor id="5" name="Ricardo Gorini" initials="RG" lastIdx="12" clrIdx="4">
    <p:extLst>
      <p:ext uri="{19B8F6BF-5375-455C-9EA6-DF929625EA0E}">
        <p15:presenceInfo xmlns:p15="http://schemas.microsoft.com/office/powerpoint/2012/main" userId="Ricardo Gorini" providerId="None"/>
      </p:ext>
    </p:extLst>
  </p:cmAuthor>
  <p:cmAuthor id="6" name="Rodrigo Leme" initials="RL" lastIdx="4" clrIdx="5">
    <p:extLst>
      <p:ext uri="{19B8F6BF-5375-455C-9EA6-DF929625EA0E}">
        <p15:presenceInfo xmlns:p15="http://schemas.microsoft.com/office/powerpoint/2012/main" userId="S-1-5-21-653272589-3936800030-4198134656-32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F0C"/>
    <a:srgbClr val="BCD634"/>
    <a:srgbClr val="FFD665"/>
    <a:srgbClr val="006871"/>
    <a:srgbClr val="C76B0D"/>
    <a:srgbClr val="044157"/>
    <a:srgbClr val="BED74C"/>
    <a:srgbClr val="0872A6"/>
    <a:srgbClr val="52C7B5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86EF4E-A5F0-715C-8D07-82E66C6029E6}" v="350" dt="2025-10-09T10:38:33.232"/>
    <p1510:client id="{A5A0E2EB-2DE2-5C4C-A1C8-1DEE5DA3339F}" v="1" dt="2025-10-10T07:05:34.4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49"/>
    <p:restoredTop sz="94694"/>
  </p:normalViewPr>
  <p:slideViewPr>
    <p:cSldViewPr snapToGrid="0" showGuides="1">
      <p:cViewPr varScale="1">
        <p:scale>
          <a:sx n="60" d="100"/>
          <a:sy n="60" d="100"/>
        </p:scale>
        <p:origin x="1116" y="28"/>
      </p:cViewPr>
      <p:guideLst>
        <p:guide pos="2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50" Type="http://schemas.openxmlformats.org/officeDocument/2006/relationships/presProps" Target="presProps.xml"/><Relationship Id="rId55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49" Type="http://schemas.openxmlformats.org/officeDocument/2006/relationships/commentAuthors" Target="commentAuthors.xml"/><Relationship Id="rId10" Type="http://schemas.openxmlformats.org/officeDocument/2006/relationships/slide" Target="slides/slide5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48" Type="http://customschemas.google.com/relationships/presentationmetadata" Target="meta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FA1B828-1202-E74D-9371-AAE0BE771DE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AE91F0-C960-CE4D-B8A0-AEAE76E7D8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159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4A9BD3-CFE6-504F-8273-6B03D84AC556}" type="datetimeFigureOut">
              <a:rPr lang="en-AE" smtClean="0"/>
              <a:t>10/10/2025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F2116F-852D-6E42-80B1-3CCAD6574D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31059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B26711-DF9D-8D46-9E26-654F58A1E60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159" y="8831059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6E4020-3496-4C41-B33A-25C242A1764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536892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2"/>
            <a:ext cx="3038251" cy="464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69908" y="2"/>
            <a:ext cx="3039371" cy="464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826" y="4415900"/>
            <a:ext cx="5606750" cy="4183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>
            <a:lvl1pPr marL="457200" marR="0" lvl="0" indent="-228600" algn="l" rtl="0">
              <a:spcBef>
                <a:spcPts val="39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9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9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9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9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627"/>
            <a:ext cx="3038251" cy="464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69908" y="8829627"/>
            <a:ext cx="3039371" cy="464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891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b="1">
              <a:latin typeface="Calibri" panose="020F0502020204030204" pitchFamily="34" charset="0"/>
              <a:ea typeface="MS PGothic" charset="-128"/>
              <a:cs typeface="Calibri" panose="020F0502020204030204" pitchFamily="34" charset="0"/>
            </a:endParaRP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2D53E2E4-7090-BF48-86CA-9735270A24EE}" type="slidenum">
              <a:rPr lang="de-DE" altLang="en-US">
                <a:ea typeface="MS PGothic" charset="-128"/>
              </a:rPr>
              <a:pPr/>
              <a:t>2</a:t>
            </a:fld>
            <a:endParaRPr lang="de-DE" altLang="en-US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7286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" marR="0" indent="-28575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800" b="1" i="0" u="none" strike="noStrike" kern="100" cap="none">
              <a:solidFill>
                <a:schemeClr val="dk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7DF62-DE05-4205-8D49-B8C6E55F131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2040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i="1" dirty="0">
              <a:solidFill>
                <a:schemeClr val="accent2">
                  <a:lumMod val="5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7DF62-DE05-4205-8D49-B8C6E55F131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345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i="1">
              <a:solidFill>
                <a:schemeClr val="accent2">
                  <a:lumMod val="5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7DF62-DE05-4205-8D49-B8C6E55F131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0340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i="1">
              <a:solidFill>
                <a:schemeClr val="accent2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i="1">
              <a:solidFill>
                <a:schemeClr val="accent2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i="1">
              <a:solidFill>
                <a:schemeClr val="accent2">
                  <a:lumMod val="5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7DF62-DE05-4205-8D49-B8C6E55F131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435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i="1">
              <a:solidFill>
                <a:schemeClr val="accent2">
                  <a:lumMod val="5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7DF62-DE05-4205-8D49-B8C6E55F131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22025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i="1">
              <a:solidFill>
                <a:schemeClr val="accent2">
                  <a:lumMod val="5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7DF62-DE05-4205-8D49-B8C6E55F131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52546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8073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windmills in a field&#10;&#10;AI-generated content may be incorrect.">
            <a:extLst>
              <a:ext uri="{FF2B5EF4-FFF2-40B4-BE49-F238E27FC236}">
                <a16:creationId xmlns:a16="http://schemas.microsoft.com/office/drawing/2014/main" id="{F2D776BD-E7E8-3094-B46F-BCBC6FE5B7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7875" y="4187685"/>
            <a:ext cx="11984125" cy="1882484"/>
          </a:xfrm>
          <a:prstGeom prst="rect">
            <a:avLst/>
          </a:prstGeom>
        </p:spPr>
      </p:pic>
      <p:pic>
        <p:nvPicPr>
          <p:cNvPr id="3" name="Picture 2" descr="A number on a black background&#10;&#10;Description automatically generated">
            <a:extLst>
              <a:ext uri="{FF2B5EF4-FFF2-40B4-BE49-F238E27FC236}">
                <a16:creationId xmlns:a16="http://schemas.microsoft.com/office/drawing/2014/main" id="{807AB4F6-BBA4-3308-A28C-310230A11A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3000"/>
          </a:blip>
          <a:stretch>
            <a:fillRect/>
          </a:stretch>
        </p:blipFill>
        <p:spPr>
          <a:xfrm>
            <a:off x="2213867" y="5269731"/>
            <a:ext cx="1803489" cy="79035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EA41CA9-2248-8380-A523-9C250361601D}"/>
              </a:ext>
            </a:extLst>
          </p:cNvPr>
          <p:cNvGrpSpPr/>
          <p:nvPr userDrawn="1"/>
        </p:nvGrpSpPr>
        <p:grpSpPr>
          <a:xfrm>
            <a:off x="10978697" y="5793110"/>
            <a:ext cx="1075418" cy="266975"/>
            <a:chOff x="639082" y="5180410"/>
            <a:chExt cx="1486800" cy="369102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89AC1874-4E23-A4F4-82BC-8ED5B0309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9082" y="5180411"/>
              <a:ext cx="758996" cy="369101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482BA025-33B4-399C-55EE-20577F3A1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98078" y="5180410"/>
              <a:ext cx="727804" cy="369101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FD43C19-20A3-A0FF-2893-38D4DBBC497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80403" y="162087"/>
            <a:ext cx="11231194" cy="904206"/>
          </a:xfrm>
          <a:prstGeom prst="rect">
            <a:avLst/>
          </a:prstGeom>
        </p:spPr>
      </p:pic>
      <p:pic>
        <p:nvPicPr>
          <p:cNvPr id="8" name="Picture 7" descr="A green leaf with black background&#10;&#10;AI-generated content may be incorrect.">
            <a:extLst>
              <a:ext uri="{FF2B5EF4-FFF2-40B4-BE49-F238E27FC236}">
                <a16:creationId xmlns:a16="http://schemas.microsoft.com/office/drawing/2014/main" id="{485ED7BB-EC4B-7208-8BF9-11BA33F9F42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 r="7469"/>
          <a:stretch>
            <a:fillRect/>
          </a:stretch>
        </p:blipFill>
        <p:spPr>
          <a:xfrm>
            <a:off x="9864785" y="2670315"/>
            <a:ext cx="2327216" cy="3035454"/>
          </a:xfrm>
          <a:prstGeom prst="rect">
            <a:avLst/>
          </a:prstGeom>
        </p:spPr>
      </p:pic>
      <p:pic>
        <p:nvPicPr>
          <p:cNvPr id="9" name="Picture 8" descr="A yellow leaf on a black background&#10;&#10;AI-generated content may be incorrect.">
            <a:extLst>
              <a:ext uri="{FF2B5EF4-FFF2-40B4-BE49-F238E27FC236}">
                <a16:creationId xmlns:a16="http://schemas.microsoft.com/office/drawing/2014/main" id="{EA41FAF8-3978-4848-976A-DC77A91A8C8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 l="16287" t="-699" b="7043"/>
          <a:stretch>
            <a:fillRect/>
          </a:stretch>
        </p:blipFill>
        <p:spPr>
          <a:xfrm>
            <a:off x="0" y="3395205"/>
            <a:ext cx="2458241" cy="346279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628D615-3C50-1933-4F03-42B879B371E5}"/>
              </a:ext>
            </a:extLst>
          </p:cNvPr>
          <p:cNvCxnSpPr/>
          <p:nvPr userDrawn="1"/>
        </p:nvCxnSpPr>
        <p:spPr>
          <a:xfrm>
            <a:off x="1197864" y="5128927"/>
            <a:ext cx="10994136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08515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8BEB70F-52CF-06DF-6E02-8D28AFF9A02A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043F0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4732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4;p42">
            <a:extLst>
              <a:ext uri="{FF2B5EF4-FFF2-40B4-BE49-F238E27FC236}">
                <a16:creationId xmlns:a16="http://schemas.microsoft.com/office/drawing/2014/main" id="{8BB7B311-CCE6-4A41-94AD-F9947482DC7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702445" y="6534286"/>
            <a:ext cx="373347" cy="216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100" b="1" i="0" u="none" strike="noStrike" cap="none">
                <a:solidFill>
                  <a:srgbClr val="64646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A68DAE-5D28-33D7-4E3B-BFF85F632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195" y="176291"/>
            <a:ext cx="11759610" cy="442949"/>
          </a:xfrm>
          <a:prstGeom prst="rect">
            <a:avLst/>
          </a:prstGeom>
        </p:spPr>
        <p:txBody>
          <a:bodyPr anchor="ctr"/>
          <a:lstStyle>
            <a:lvl1pPr>
              <a:defRPr sz="2400" b="1" i="0">
                <a:solidFill>
                  <a:srgbClr val="043F0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2508312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3126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theme" Target="../theme/theme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4434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05;p42">
            <a:extLst>
              <a:ext uri="{FF2B5EF4-FFF2-40B4-BE49-F238E27FC236}">
                <a16:creationId xmlns:a16="http://schemas.microsoft.com/office/drawing/2014/main" id="{74B72E8C-A9CA-334E-8DAD-B107BF81B3D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44667" y="6478863"/>
            <a:ext cx="805064" cy="2038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ADED035-8839-AD4A-AF8B-4DB818167E2D}"/>
              </a:ext>
            </a:extLst>
          </p:cNvPr>
          <p:cNvCxnSpPr>
            <a:cxnSpLocks/>
          </p:cNvCxnSpPr>
          <p:nvPr/>
        </p:nvCxnSpPr>
        <p:spPr>
          <a:xfrm>
            <a:off x="192505" y="628808"/>
            <a:ext cx="11344175" cy="0"/>
          </a:xfrm>
          <a:prstGeom prst="line">
            <a:avLst/>
          </a:prstGeom>
          <a:ln w="38100">
            <a:solidFill>
              <a:srgbClr val="043F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5B708A9C-CEBC-AEA2-CC05-89435A19EB8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69714" y="384343"/>
            <a:ext cx="560033" cy="272345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33F44822-6DC8-F601-3BE8-0EDAD8061B7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92729" y="656688"/>
            <a:ext cx="537018" cy="27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091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872A6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F946BAD-6B45-4C42-BB4F-4649B2E96120}"/>
              </a:ext>
            </a:extLst>
          </p:cNvPr>
          <p:cNvSpPr/>
          <p:nvPr/>
        </p:nvSpPr>
        <p:spPr>
          <a:xfrm>
            <a:off x="0" y="6067647"/>
            <a:ext cx="12192000" cy="7903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10800D-4488-634A-9A53-5912434139B7}"/>
              </a:ext>
            </a:extLst>
          </p:cNvPr>
          <p:cNvSpPr txBox="1"/>
          <p:nvPr/>
        </p:nvSpPr>
        <p:spPr>
          <a:xfrm>
            <a:off x="0" y="3013501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Francesco La Camera</a:t>
            </a:r>
          </a:p>
          <a:p>
            <a:pPr algn="ctr"/>
            <a:r>
              <a:rPr lang="en-US" sz="24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IRENA Director-General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16B766-BFE9-FD10-4165-7E2C30C60087}"/>
              </a:ext>
            </a:extLst>
          </p:cNvPr>
          <p:cNvSpPr txBox="1"/>
          <p:nvPr/>
        </p:nvSpPr>
        <p:spPr>
          <a:xfrm>
            <a:off x="0" y="1706469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Calibri" panose="020F0502020204030204" pitchFamily="34" charset="0"/>
              </a:rPr>
              <a:t>Delivering on the UAE Consensus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Calibri" panose="020F0502020204030204" pitchFamily="34" charset="0"/>
              </a:rPr>
              <a:t>TRACKING PROGRESS</a:t>
            </a:r>
          </a:p>
        </p:txBody>
      </p:sp>
    </p:spTree>
    <p:extLst>
      <p:ext uri="{BB962C8B-B14F-4D97-AF65-F5344CB8AC3E}">
        <p14:creationId xmlns:p14="http://schemas.microsoft.com/office/powerpoint/2010/main" val="967860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E5AF5B-28C3-7591-725E-9C2A322A4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en-US" dirty="0">
                <a:latin typeface="Calibri"/>
                <a:ea typeface="Calibri"/>
                <a:cs typeface="Calibri"/>
                <a:sym typeface="Arial"/>
              </a:rPr>
              <a:t>Renewable power growth in 2024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sp>
        <p:nvSpPr>
          <p:cNvPr id="2" name="Google Shape;175;p6">
            <a:extLst>
              <a:ext uri="{FF2B5EF4-FFF2-40B4-BE49-F238E27FC236}">
                <a16:creationId xmlns:a16="http://schemas.microsoft.com/office/drawing/2014/main" id="{347BA822-EBDD-4582-5368-F5717969AC1A}"/>
              </a:ext>
            </a:extLst>
          </p:cNvPr>
          <p:cNvSpPr txBox="1"/>
          <p:nvPr/>
        </p:nvSpPr>
        <p:spPr>
          <a:xfrm>
            <a:off x="11703050" y="6383544"/>
            <a:ext cx="488950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sz="11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A screenshot of a graph&#10;&#10;AI-generated content may be incorrect.">
            <a:extLst>
              <a:ext uri="{FF2B5EF4-FFF2-40B4-BE49-F238E27FC236}">
                <a16:creationId xmlns:a16="http://schemas.microsoft.com/office/drawing/2014/main" id="{D508CD81-27AE-4D01-D8D4-76F53E55D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2012"/>
            <a:ext cx="12192000" cy="559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516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B4F92F-8F12-4B48-A118-3680FF3C06F9}"/>
              </a:ext>
            </a:extLst>
          </p:cNvPr>
          <p:cNvSpPr txBox="1">
            <a:spLocks/>
          </p:cNvSpPr>
          <p:nvPr/>
        </p:nvSpPr>
        <p:spPr>
          <a:xfrm>
            <a:off x="219456" y="189765"/>
            <a:ext cx="11523367" cy="50806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lang="en-US" sz="2400" b="1" dirty="0">
                <a:solidFill>
                  <a:srgbClr val="043F0C"/>
                </a:solidFill>
                <a:latin typeface="Calibri"/>
                <a:ea typeface="Calibri"/>
                <a:cs typeface="Calibri"/>
              </a:rPr>
              <a:t>Closing the gap  </a:t>
            </a:r>
            <a:endParaRPr lang="en-GB" sz="2400" b="1" dirty="0">
              <a:solidFill>
                <a:srgbClr val="043F0C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Google Shape;175;p6">
            <a:extLst>
              <a:ext uri="{FF2B5EF4-FFF2-40B4-BE49-F238E27FC236}">
                <a16:creationId xmlns:a16="http://schemas.microsoft.com/office/drawing/2014/main" id="{59AB3771-FE09-734D-B710-D62BC7D9A3F6}"/>
              </a:ext>
            </a:extLst>
          </p:cNvPr>
          <p:cNvSpPr txBox="1"/>
          <p:nvPr/>
        </p:nvSpPr>
        <p:spPr>
          <a:xfrm>
            <a:off x="11703050" y="6383544"/>
            <a:ext cx="488950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sz="11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graph showing the value of energy&#10;&#10;AI-generated content may be incorrect.">
            <a:extLst>
              <a:ext uri="{FF2B5EF4-FFF2-40B4-BE49-F238E27FC236}">
                <a16:creationId xmlns:a16="http://schemas.microsoft.com/office/drawing/2014/main" id="{34C910DA-C8BE-FFBD-B12C-20F09C54DA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891" t="8464" r="24553" b="7857"/>
          <a:stretch>
            <a:fillRect/>
          </a:stretch>
        </p:blipFill>
        <p:spPr>
          <a:xfrm>
            <a:off x="2001483" y="617673"/>
            <a:ext cx="8189033" cy="609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21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B4F92F-8F12-4B48-A118-3680FF3C06F9}"/>
              </a:ext>
            </a:extLst>
          </p:cNvPr>
          <p:cNvSpPr txBox="1">
            <a:spLocks/>
          </p:cNvSpPr>
          <p:nvPr/>
        </p:nvSpPr>
        <p:spPr>
          <a:xfrm>
            <a:off x="219456" y="189765"/>
            <a:ext cx="11523367" cy="50806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lang="en-US" sz="2400" b="1" dirty="0">
                <a:solidFill>
                  <a:srgbClr val="043F0C"/>
                </a:solidFill>
                <a:latin typeface="Calibri"/>
                <a:ea typeface="Calibri"/>
                <a:cs typeface="Calibri"/>
              </a:rPr>
              <a:t>Renewable power capacity by region in 2024</a:t>
            </a:r>
            <a:endParaRPr lang="en-GB" sz="2400" b="1" dirty="0">
              <a:solidFill>
                <a:srgbClr val="043F0C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Google Shape;175;p6">
            <a:extLst>
              <a:ext uri="{FF2B5EF4-FFF2-40B4-BE49-F238E27FC236}">
                <a16:creationId xmlns:a16="http://schemas.microsoft.com/office/drawing/2014/main" id="{59AB3771-FE09-734D-B710-D62BC7D9A3F6}"/>
              </a:ext>
            </a:extLst>
          </p:cNvPr>
          <p:cNvSpPr txBox="1"/>
          <p:nvPr/>
        </p:nvSpPr>
        <p:spPr>
          <a:xfrm>
            <a:off x="11703050" y="6383544"/>
            <a:ext cx="488950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 sz="11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map of the world with different colored circles&#10;&#10;AI-generated content may be incorrect.">
            <a:extLst>
              <a:ext uri="{FF2B5EF4-FFF2-40B4-BE49-F238E27FC236}">
                <a16:creationId xmlns:a16="http://schemas.microsoft.com/office/drawing/2014/main" id="{F8C5F3ED-167C-EB02-9E7A-8C9201364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43" y="1339008"/>
            <a:ext cx="11038114" cy="472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76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B4F92F-8F12-4B48-A118-3680FF3C06F9}"/>
              </a:ext>
            </a:extLst>
          </p:cNvPr>
          <p:cNvSpPr txBox="1">
            <a:spLocks/>
          </p:cNvSpPr>
          <p:nvPr/>
        </p:nvSpPr>
        <p:spPr>
          <a:xfrm>
            <a:off x="219456" y="189765"/>
            <a:ext cx="11523367" cy="50806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lang="en-US" sz="2400" b="1" dirty="0">
                <a:solidFill>
                  <a:srgbClr val="043F0C"/>
                </a:solidFill>
                <a:latin typeface="Calibri"/>
                <a:ea typeface="Calibri"/>
                <a:cs typeface="Calibri"/>
              </a:rPr>
              <a:t>Renewable power capacity by technology in 2024</a:t>
            </a:r>
            <a:endParaRPr lang="en-GB" sz="2400" b="1" dirty="0">
              <a:solidFill>
                <a:srgbClr val="043F0C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Google Shape;175;p6">
            <a:extLst>
              <a:ext uri="{FF2B5EF4-FFF2-40B4-BE49-F238E27FC236}">
                <a16:creationId xmlns:a16="http://schemas.microsoft.com/office/drawing/2014/main" id="{59AB3771-FE09-734D-B710-D62BC7D9A3F6}"/>
              </a:ext>
            </a:extLst>
          </p:cNvPr>
          <p:cNvSpPr txBox="1"/>
          <p:nvPr/>
        </p:nvSpPr>
        <p:spPr>
          <a:xfrm>
            <a:off x="11703050" y="6383544"/>
            <a:ext cx="488950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sz="11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screenshot of a graph&#10;&#10;AI-generated content may be incorrect.">
            <a:extLst>
              <a:ext uri="{FF2B5EF4-FFF2-40B4-BE49-F238E27FC236}">
                <a16:creationId xmlns:a16="http://schemas.microsoft.com/office/drawing/2014/main" id="{D002A5B4-AB7A-EE7E-F93D-CDFBA8F91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2012"/>
            <a:ext cx="12192000" cy="559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66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B4F92F-8F12-4B48-A118-3680FF3C06F9}"/>
              </a:ext>
            </a:extLst>
          </p:cNvPr>
          <p:cNvSpPr txBox="1">
            <a:spLocks/>
          </p:cNvSpPr>
          <p:nvPr/>
        </p:nvSpPr>
        <p:spPr>
          <a:xfrm>
            <a:off x="219456" y="189765"/>
            <a:ext cx="11523367" cy="50806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lang="en-US" sz="2400" b="1" dirty="0">
                <a:solidFill>
                  <a:srgbClr val="043F0C"/>
                </a:solidFill>
                <a:latin typeface="Calibri"/>
                <a:ea typeface="Calibri"/>
                <a:cs typeface="Calibri"/>
              </a:rPr>
              <a:t>Energy efficiency improvement </a:t>
            </a:r>
            <a:endParaRPr lang="en-GB" sz="2400" b="1" dirty="0">
              <a:solidFill>
                <a:srgbClr val="043F0C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Google Shape;175;p6">
            <a:extLst>
              <a:ext uri="{FF2B5EF4-FFF2-40B4-BE49-F238E27FC236}">
                <a16:creationId xmlns:a16="http://schemas.microsoft.com/office/drawing/2014/main" id="{59AB3771-FE09-734D-B710-D62BC7D9A3F6}"/>
              </a:ext>
            </a:extLst>
          </p:cNvPr>
          <p:cNvSpPr txBox="1"/>
          <p:nvPr/>
        </p:nvSpPr>
        <p:spPr>
          <a:xfrm>
            <a:off x="11703050" y="6383544"/>
            <a:ext cx="488950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sz="11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graph showing the temperature of an emergency&#10;&#10;AI-generated content may be incorrect.">
            <a:extLst>
              <a:ext uri="{FF2B5EF4-FFF2-40B4-BE49-F238E27FC236}">
                <a16:creationId xmlns:a16="http://schemas.microsoft.com/office/drawing/2014/main" id="{9E7CBB14-97CE-DF22-842E-A32077616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7903"/>
            <a:ext cx="12192000" cy="559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290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B4F92F-8F12-4B48-A118-3680FF3C06F9}"/>
              </a:ext>
            </a:extLst>
          </p:cNvPr>
          <p:cNvSpPr txBox="1">
            <a:spLocks/>
          </p:cNvSpPr>
          <p:nvPr/>
        </p:nvSpPr>
        <p:spPr>
          <a:xfrm>
            <a:off x="219456" y="189765"/>
            <a:ext cx="11523367" cy="50806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lang="en-US" sz="2400" b="1" dirty="0">
                <a:solidFill>
                  <a:srgbClr val="043F0C"/>
                </a:solidFill>
                <a:latin typeface="Calibri"/>
                <a:ea typeface="Calibri"/>
                <a:cs typeface="Calibri"/>
              </a:rPr>
              <a:t>Investment landscape </a:t>
            </a:r>
            <a:endParaRPr lang="en-GB" sz="2400" b="1" dirty="0">
              <a:solidFill>
                <a:srgbClr val="043F0C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Google Shape;175;p6">
            <a:extLst>
              <a:ext uri="{FF2B5EF4-FFF2-40B4-BE49-F238E27FC236}">
                <a16:creationId xmlns:a16="http://schemas.microsoft.com/office/drawing/2014/main" id="{59AB3771-FE09-734D-B710-D62BC7D9A3F6}"/>
              </a:ext>
            </a:extLst>
          </p:cNvPr>
          <p:cNvSpPr txBox="1"/>
          <p:nvPr/>
        </p:nvSpPr>
        <p:spPr>
          <a:xfrm>
            <a:off x="11703050" y="6383544"/>
            <a:ext cx="488950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sz="11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graph showing energy efficiency and energy consumption&#10;&#10;AI-generated content may be incorrect.">
            <a:extLst>
              <a:ext uri="{FF2B5EF4-FFF2-40B4-BE49-F238E27FC236}">
                <a16:creationId xmlns:a16="http://schemas.microsoft.com/office/drawing/2014/main" id="{0179A8DC-998D-9159-B0CB-1F1366F17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9569"/>
            <a:ext cx="12192000" cy="559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71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B4F92F-8F12-4B48-A118-3680FF3C06F9}"/>
              </a:ext>
            </a:extLst>
          </p:cNvPr>
          <p:cNvSpPr txBox="1">
            <a:spLocks/>
          </p:cNvSpPr>
          <p:nvPr/>
        </p:nvSpPr>
        <p:spPr>
          <a:xfrm>
            <a:off x="219456" y="189765"/>
            <a:ext cx="11523367" cy="50806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lang="en-GB" sz="2400" b="1" dirty="0">
                <a:solidFill>
                  <a:srgbClr val="043F0C"/>
                </a:solidFill>
                <a:latin typeface="Calibri"/>
                <a:ea typeface="Calibri"/>
                <a:cs typeface="Calibri"/>
              </a:rPr>
              <a:t>Raising Ambition in NDC 3.0</a:t>
            </a:r>
          </a:p>
        </p:txBody>
      </p:sp>
      <p:sp>
        <p:nvSpPr>
          <p:cNvPr id="8" name="Google Shape;175;p6">
            <a:extLst>
              <a:ext uri="{FF2B5EF4-FFF2-40B4-BE49-F238E27FC236}">
                <a16:creationId xmlns:a16="http://schemas.microsoft.com/office/drawing/2014/main" id="{59AB3771-FE09-734D-B710-D62BC7D9A3F6}"/>
              </a:ext>
            </a:extLst>
          </p:cNvPr>
          <p:cNvSpPr txBox="1"/>
          <p:nvPr/>
        </p:nvSpPr>
        <p:spPr>
          <a:xfrm>
            <a:off x="11703050" y="6383544"/>
            <a:ext cx="488950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45700" rIns="91425" bIns="45700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sz="11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graph of energy consumption&#10;&#10;AI-generated content may be incorrect.">
            <a:extLst>
              <a:ext uri="{FF2B5EF4-FFF2-40B4-BE49-F238E27FC236}">
                <a16:creationId xmlns:a16="http://schemas.microsoft.com/office/drawing/2014/main" id="{C7BB885F-F9AE-4626-F207-4D467EF9C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777" y="1322614"/>
            <a:ext cx="10012445" cy="467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48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B8A7B-2EB4-1BB6-2EC0-6A7E099567C7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096000" y="854172"/>
            <a:ext cx="6096000" cy="522288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0" indent="0" algn="ctr">
              <a:buNone/>
            </a:pPr>
            <a:r>
              <a:rPr lang="en-US" sz="2400" b="1" dirty="0">
                <a:latin typeface="Calibri"/>
                <a:ea typeface="MS Mincho"/>
                <a:cs typeface="Calibri"/>
              </a:rPr>
              <a:t>SCAN TO GET</a:t>
            </a:r>
            <a:r>
              <a:rPr lang="en-US" sz="2400" b="1" dirty="0">
                <a:effectLst/>
                <a:latin typeface="Calibri"/>
                <a:ea typeface="MS Mincho"/>
                <a:cs typeface="Calibri"/>
              </a:rPr>
              <a:t> THE REPORT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18D4506-834E-6105-C21B-3FCC1CA2E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38487" y="1429010"/>
            <a:ext cx="3646026" cy="36460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27C89A-4607-8EEC-DDC0-030B4D952D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7487" y="433587"/>
            <a:ext cx="4081777" cy="577622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412743"/>
      </p:ext>
    </p:extLst>
  </p:cSld>
  <p:clrMapOvr>
    <a:masterClrMapping/>
  </p:clrMapOvr>
</p:sld>
</file>

<file path=ppt/theme/theme1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01970da-e953-4029-9144-7d90566fd388">
      <UserInfo>
        <DisplayName>Francis Field</DisplayName>
        <AccountId>70</AccountId>
        <AccountType/>
      </UserInfo>
      <UserInfo>
        <DisplayName>Ute Collier</DisplayName>
        <AccountId>26</AccountId>
        <AccountType/>
      </UserInfo>
      <UserInfo>
        <DisplayName>Nicole Bockstaller</DisplayName>
        <AccountId>75</AccountId>
        <AccountType/>
      </UserInfo>
      <UserInfo>
        <DisplayName>Ricardo Gorini</DisplayName>
        <AccountId>27</AccountId>
        <AccountType/>
      </UserInfo>
      <UserInfo>
        <DisplayName>Mengzhu Xiao</DisplayName>
        <AccountId>20</AccountId>
        <AccountType/>
      </UserInfo>
      <UserInfo>
        <DisplayName>Daria Gazzola</DisplayName>
        <AccountId>76</AccountId>
        <AccountType/>
      </UserInfo>
      <UserInfo>
        <DisplayName>Manuela Stefanides</DisplayName>
        <AccountId>80</AccountId>
        <AccountType/>
      </UserInfo>
    </SharedWithUsers>
    <_activity xmlns="ba37c573-c6e9-47f2-a947-7f354dc5eb0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630DE59F097144BE54178BF4C3EABE" ma:contentTypeVersion="15" ma:contentTypeDescription="Create a new document." ma:contentTypeScope="" ma:versionID="7a74ce136b1393362b680f1ffb35e53f">
  <xsd:schema xmlns:xsd="http://www.w3.org/2001/XMLSchema" xmlns:xs="http://www.w3.org/2001/XMLSchema" xmlns:p="http://schemas.microsoft.com/office/2006/metadata/properties" xmlns:ns3="ba37c573-c6e9-47f2-a947-7f354dc5eb03" xmlns:ns4="001970da-e953-4029-9144-7d90566fd388" targetNamespace="http://schemas.microsoft.com/office/2006/metadata/properties" ma:root="true" ma:fieldsID="096a32bd08180742d7ca1d6d8fd13306" ns3:_="" ns4:_="">
    <xsd:import namespace="ba37c573-c6e9-47f2-a947-7f354dc5eb03"/>
    <xsd:import namespace="001970da-e953-4029-9144-7d90566fd38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LengthInSeconds" minOccurs="0"/>
                <xsd:element ref="ns3:MediaServiceOCR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37c573-c6e9-47f2-a947-7f354dc5eb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1970da-e953-4029-9144-7d90566fd38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4E7ECFD-FD58-4163-933F-A0B9EE95A5A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AEB75CE-493A-46EC-BAAE-5C782792C706}">
  <ds:schemaRefs>
    <ds:schemaRef ds:uri="http://schemas.microsoft.com/office/infopath/2007/PartnerControls"/>
    <ds:schemaRef ds:uri="http://purl.org/dc/dcmitype/"/>
    <ds:schemaRef ds:uri="http://www.w3.org/XML/1998/namespace"/>
    <ds:schemaRef ds:uri="ba37c573-c6e9-47f2-a947-7f354dc5eb03"/>
    <ds:schemaRef ds:uri="http://purl.org/dc/terms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001970da-e953-4029-9144-7d90566fd388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8AF7E48E-7DFD-4185-981F-F93E8493E651}">
  <ds:schemaRefs>
    <ds:schemaRef ds:uri="001970da-e953-4029-9144-7d90566fd388"/>
    <ds:schemaRef ds:uri="ba37c573-c6e9-47f2-a947-7f354dc5eb0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65</Words>
  <Application>Microsoft Office PowerPoint</Application>
  <PresentationFormat>Widescreen</PresentationFormat>
  <Paragraphs>29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MS PGothic</vt:lpstr>
      <vt:lpstr>Calibri</vt:lpstr>
      <vt:lpstr>3_Custom Design</vt:lpstr>
      <vt:lpstr>2_Custom Design</vt:lpstr>
      <vt:lpstr>PowerPoint Presentation</vt:lpstr>
      <vt:lpstr>Renewable power growth in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Energy Renewable Energy Congress Renewables and Fight Against Climate Change</dc:title>
  <dc:creator>Office</dc:creator>
  <cp:lastModifiedBy>Nicole Bockstaller</cp:lastModifiedBy>
  <cp:revision>68</cp:revision>
  <cp:lastPrinted>2020-03-01T06:30:57Z</cp:lastPrinted>
  <dcterms:created xsi:type="dcterms:W3CDTF">2014-05-21T09:20:58Z</dcterms:created>
  <dcterms:modified xsi:type="dcterms:W3CDTF">2025-10-10T07:11:56Z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0x0101008C630DE59F097144BE54178BF4C3EABE</vt:lpwstr>
  </property>
</Properties>
</file>